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275" r:id="rId5"/>
    <p:sldId id="303" r:id="rId6"/>
    <p:sldId id="305" r:id="rId7"/>
    <p:sldId id="304" r:id="rId8"/>
    <p:sldId id="307" r:id="rId9"/>
    <p:sldId id="276" r:id="rId10"/>
    <p:sldId id="322" r:id="rId11"/>
    <p:sldId id="257" r:id="rId12"/>
    <p:sldId id="259" r:id="rId13"/>
    <p:sldId id="260" r:id="rId14"/>
    <p:sldId id="261" r:id="rId15"/>
    <p:sldId id="317" r:id="rId16"/>
    <p:sldId id="262" r:id="rId17"/>
    <p:sldId id="263" r:id="rId18"/>
    <p:sldId id="264" r:id="rId19"/>
    <p:sldId id="272" r:id="rId20"/>
    <p:sldId id="318" r:id="rId21"/>
    <p:sldId id="265" r:id="rId22"/>
    <p:sldId id="267" r:id="rId23"/>
    <p:sldId id="266" r:id="rId24"/>
    <p:sldId id="268" r:id="rId25"/>
    <p:sldId id="273" r:id="rId26"/>
    <p:sldId id="277" r:id="rId27"/>
    <p:sldId id="323" r:id="rId28"/>
    <p:sldId id="312" r:id="rId29"/>
    <p:sldId id="270" r:id="rId30"/>
    <p:sldId id="31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A06E"/>
    <a:srgbClr val="002B55"/>
    <a:srgbClr val="927644"/>
    <a:srgbClr val="ECECEC"/>
    <a:srgbClr val="F2F2F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3" autoAdjust="0"/>
    <p:restoredTop sz="82813" autoAdjust="0"/>
  </p:normalViewPr>
  <p:slideViewPr>
    <p:cSldViewPr>
      <p:cViewPr varScale="1">
        <p:scale>
          <a:sx n="53" d="100"/>
          <a:sy n="53" d="100"/>
        </p:scale>
        <p:origin x="1668" y="39"/>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5" d="100"/>
          <a:sy n="55" d="100"/>
        </p:scale>
        <p:origin x="1748"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14F8DB-C9EF-43B4-83D8-270CF42D9434}" type="datetimeFigureOut">
              <a:rPr lang="en-US" smtClean="0"/>
              <a:t>7/30/2019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B133CE-F8D9-4569-9E4A-379D22D2076C}" type="slidenum">
              <a:rPr lang="en-US" smtClean="0"/>
              <a:t>‹#›</a:t>
            </a:fld>
            <a:endParaRPr lang="en-US"/>
          </a:p>
        </p:txBody>
      </p:sp>
    </p:spTree>
    <p:extLst>
      <p:ext uri="{BB962C8B-B14F-4D97-AF65-F5344CB8AC3E}">
        <p14:creationId xmlns:p14="http://schemas.microsoft.com/office/powerpoint/2010/main" val="1983484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240B3-E8CD-477D-AEE3-7FA7DED02B6C}" type="datetimeFigureOut">
              <a:rPr lang="zh-CN" altLang="en-US" smtClean="0"/>
              <a:t>2019/7/30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4F6DA-C1A9-4F57-880F-40A1C1AE08F4}" type="slidenum">
              <a:rPr lang="zh-CN" altLang="en-US" smtClean="0"/>
              <a:t>‹#›</a:t>
            </a:fld>
            <a:endParaRPr lang="zh-CN" altLang="en-US"/>
          </a:p>
        </p:txBody>
      </p:sp>
    </p:spTree>
    <p:extLst>
      <p:ext uri="{BB962C8B-B14F-4D97-AF65-F5344CB8AC3E}">
        <p14:creationId xmlns:p14="http://schemas.microsoft.com/office/powerpoint/2010/main" val="273397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a:t>
            </a:fld>
            <a:endParaRPr lang="zh-CN" altLang="en-US"/>
          </a:p>
        </p:txBody>
      </p:sp>
    </p:spTree>
    <p:extLst>
      <p:ext uri="{BB962C8B-B14F-4D97-AF65-F5344CB8AC3E}">
        <p14:creationId xmlns:p14="http://schemas.microsoft.com/office/powerpoint/2010/main" val="30772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So why</a:t>
            </a:r>
            <a:r>
              <a:rPr lang="en-US" altLang="zh-CN" sz="1200" baseline="0" dirty="0"/>
              <a:t> we choose thermal lattice Boltzmann? The reason is that </a:t>
            </a:r>
            <a:r>
              <a:rPr lang="en-US" altLang="zh-CN" sz="1200" dirty="0"/>
              <a:t>Lattice Boltzmann method (LBM) has computational advantages over conventional finite volume approaches to solve the </a:t>
            </a:r>
            <a:r>
              <a:rPr lang="en-US" altLang="zh-CN" sz="1200" dirty="0" err="1"/>
              <a:t>Navier</a:t>
            </a:r>
            <a:r>
              <a:rPr lang="en-US" altLang="zh-CN" sz="1200" dirty="0"/>
              <a:t>–Stokes equations, especially with complex boundaries. </a:t>
            </a:r>
            <a:r>
              <a:rPr lang="en-US" altLang="zh-CN" dirty="0"/>
              <a:t>Two-density distribution</a:t>
            </a:r>
            <a:r>
              <a:rPr lang="en-US" altLang="zh-CN" baseline="0" dirty="0"/>
              <a:t> is used in thermal lattice Boltzmann, one is density distribution, and the other one is temperature distribution. For example, when you summing up the temperature distribution, you will get the temperature at a location. </a:t>
            </a: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14</a:t>
            </a:fld>
            <a:endParaRPr lang="zh-CN" altLang="en-US"/>
          </a:p>
        </p:txBody>
      </p:sp>
    </p:spTree>
    <p:extLst>
      <p:ext uri="{BB962C8B-B14F-4D97-AF65-F5344CB8AC3E}">
        <p14:creationId xmlns:p14="http://schemas.microsoft.com/office/powerpoint/2010/main" val="347217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friction</a:t>
            </a:r>
            <a:r>
              <a:rPr lang="en-US" altLang="zh-CN" baseline="0" dirty="0"/>
              <a:t> force between solid and liquid interface is considered in the force source term. The release of latent heat is included in the heat source term.</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15</a:t>
            </a:fld>
            <a:endParaRPr lang="zh-CN" altLang="en-US"/>
          </a:p>
        </p:txBody>
      </p:sp>
    </p:spTree>
    <p:extLst>
      <p:ext uri="{BB962C8B-B14F-4D97-AF65-F5344CB8AC3E}">
        <p14:creationId xmlns:p14="http://schemas.microsoft.com/office/powerpoint/2010/main" val="414985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When you calculate</a:t>
            </a:r>
            <a:r>
              <a:rPr lang="en-US" altLang="zh-CN" baseline="0" dirty="0"/>
              <a:t> the </a:t>
            </a:r>
            <a:r>
              <a:rPr lang="en-US" altLang="zh-CN" sz="1200" dirty="0"/>
              <a:t>total force and torque acting on a grain, you can get the local</a:t>
            </a:r>
            <a:r>
              <a:rPr lang="en-US" altLang="zh-CN" sz="1200" baseline="0" dirty="0"/>
              <a:t> velocity of the grain by these equations.</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16</a:t>
            </a:fld>
            <a:endParaRPr lang="zh-CN" altLang="en-US"/>
          </a:p>
        </p:txBody>
      </p:sp>
    </p:spTree>
    <p:extLst>
      <p:ext uri="{BB962C8B-B14F-4D97-AF65-F5344CB8AC3E}">
        <p14:creationId xmlns:p14="http://schemas.microsoft.com/office/powerpoint/2010/main" val="375915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PF-TLBM, different variables are coupled with each other. The major ones include phase field , its time derivative , composition , temperature , velocity of liquid , and velocity of solid. For example, after</a:t>
            </a:r>
            <a:r>
              <a:rPr lang="en-US" altLang="zh-CN" sz="1200" kern="1200" baseline="0" dirty="0">
                <a:solidFill>
                  <a:schemeClr val="tx1"/>
                </a:solidFill>
                <a:effectLst/>
                <a:latin typeface="+mn-lt"/>
                <a:ea typeface="+mn-ea"/>
                <a:cs typeface="+mn-cs"/>
              </a:rPr>
              <a:t> computation of solute transport with FDM, the composition field will be transferred to the calculation of phase transition, and then the phase field will come back. This is how these physical variables couple with each other.</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17</a:t>
            </a:fld>
            <a:endParaRPr lang="zh-CN" altLang="en-US"/>
          </a:p>
        </p:txBody>
      </p:sp>
    </p:spTree>
    <p:extLst>
      <p:ext uri="{BB962C8B-B14F-4D97-AF65-F5344CB8AC3E}">
        <p14:creationId xmlns:p14="http://schemas.microsoft.com/office/powerpoint/2010/main" val="376006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18</a:t>
            </a:fld>
            <a:endParaRPr lang="zh-CN" altLang="en-US"/>
          </a:p>
        </p:txBody>
      </p:sp>
    </p:spTree>
    <p:extLst>
      <p:ext uri="{BB962C8B-B14F-4D97-AF65-F5344CB8AC3E}">
        <p14:creationId xmlns:p14="http://schemas.microsoft.com/office/powerpoint/2010/main" val="181237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19</a:t>
            </a:fld>
            <a:endParaRPr lang="zh-CN" altLang="en-US"/>
          </a:p>
        </p:txBody>
      </p:sp>
    </p:spTree>
    <p:extLst>
      <p:ext uri="{BB962C8B-B14F-4D97-AF65-F5344CB8AC3E}">
        <p14:creationId xmlns:p14="http://schemas.microsoft.com/office/powerpoint/2010/main" val="307103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21</a:t>
            </a:fld>
            <a:endParaRPr lang="zh-CN" altLang="en-US"/>
          </a:p>
        </p:txBody>
      </p:sp>
    </p:spTree>
    <p:extLst>
      <p:ext uri="{BB962C8B-B14F-4D97-AF65-F5344CB8AC3E}">
        <p14:creationId xmlns:p14="http://schemas.microsoft.com/office/powerpoint/2010/main" val="282882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CN" dirty="0"/>
              <a:t>What</a:t>
            </a:r>
            <a:r>
              <a:rPr lang="en-US" altLang="zh-CN" baseline="0" dirty="0"/>
              <a:t> is the reason for the upstream portion of dendrite grows faster than the downstream portion?</a:t>
            </a: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22</a:t>
            </a:fld>
            <a:endParaRPr lang="zh-CN" altLang="en-US"/>
          </a:p>
        </p:txBody>
      </p:sp>
    </p:spTree>
    <p:extLst>
      <p:ext uri="{BB962C8B-B14F-4D97-AF65-F5344CB8AC3E}">
        <p14:creationId xmlns:p14="http://schemas.microsoft.com/office/powerpoint/2010/main" val="321498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simple answer is that the flow will bring fresh material to its vicinity, which reduce the composition gradient.</a:t>
            </a:r>
            <a:r>
              <a:rPr lang="en-US" altLang="zh-CN" sz="1200" kern="1200" baseline="0" dirty="0">
                <a:solidFill>
                  <a:schemeClr val="tx1"/>
                </a:solidFill>
                <a:effectLst/>
                <a:latin typeface="+mn-lt"/>
                <a:ea typeface="+mn-ea"/>
                <a:cs typeface="+mn-cs"/>
              </a:rPr>
              <a:t> When the flow </a:t>
            </a:r>
            <a:r>
              <a:rPr lang="en-US" altLang="zh-CN" sz="1200" kern="1200" dirty="0">
                <a:solidFill>
                  <a:schemeClr val="tx1"/>
                </a:solidFill>
                <a:effectLst/>
                <a:latin typeface="+mn-lt"/>
                <a:ea typeface="+mn-ea"/>
                <a:cs typeface="+mn-cs"/>
              </a:rPr>
              <a:t>cool</a:t>
            </a:r>
            <a:r>
              <a:rPr lang="en-US" altLang="zh-CN" sz="1200" kern="1200" baseline="0" dirty="0">
                <a:solidFill>
                  <a:schemeClr val="tx1"/>
                </a:solidFill>
                <a:effectLst/>
                <a:latin typeface="+mn-lt"/>
                <a:ea typeface="+mn-ea"/>
                <a:cs typeface="+mn-cs"/>
              </a:rPr>
              <a:t> down the upstream part, it will also increase the undercooling, which increases the driving force for grain growth.</a:t>
            </a: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23</a:t>
            </a:fld>
            <a:endParaRPr lang="zh-CN" altLang="en-US"/>
          </a:p>
        </p:txBody>
      </p:sp>
    </p:spTree>
    <p:extLst>
      <p:ext uri="{BB962C8B-B14F-4D97-AF65-F5344CB8AC3E}">
        <p14:creationId xmlns:p14="http://schemas.microsoft.com/office/powerpoint/2010/main" val="12377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24</a:t>
            </a:fld>
            <a:endParaRPr lang="zh-CN" altLang="en-US"/>
          </a:p>
        </p:txBody>
      </p:sp>
    </p:spTree>
    <p:extLst>
      <p:ext uri="{BB962C8B-B14F-4D97-AF65-F5344CB8AC3E}">
        <p14:creationId xmlns:p14="http://schemas.microsoft.com/office/powerpoint/2010/main" val="129030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a:t>
            </a:fld>
            <a:endParaRPr lang="zh-CN" altLang="en-US"/>
          </a:p>
        </p:txBody>
      </p:sp>
    </p:spTree>
    <p:extLst>
      <p:ext uri="{BB962C8B-B14F-4D97-AF65-F5344CB8AC3E}">
        <p14:creationId xmlns:p14="http://schemas.microsoft.com/office/powerpoint/2010/main" val="159402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25</a:t>
            </a:fld>
            <a:endParaRPr lang="zh-CN" altLang="en-US"/>
          </a:p>
        </p:txBody>
      </p:sp>
    </p:spTree>
    <p:extLst>
      <p:ext uri="{BB962C8B-B14F-4D97-AF65-F5344CB8AC3E}">
        <p14:creationId xmlns:p14="http://schemas.microsoft.com/office/powerpoint/2010/main" val="1500541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26</a:t>
            </a:fld>
            <a:endParaRPr lang="zh-CN" altLang="en-US"/>
          </a:p>
        </p:txBody>
      </p:sp>
    </p:spTree>
    <p:extLst>
      <p:ext uri="{BB962C8B-B14F-4D97-AF65-F5344CB8AC3E}">
        <p14:creationId xmlns:p14="http://schemas.microsoft.com/office/powerpoint/2010/main" val="397381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Simulated dendrite structure matches the growth pattern in the experimental observation in SLM</a:t>
            </a: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27</a:t>
            </a:fld>
            <a:endParaRPr lang="zh-CN" altLang="en-US"/>
          </a:p>
        </p:txBody>
      </p:sp>
    </p:spTree>
    <p:extLst>
      <p:ext uri="{BB962C8B-B14F-4D97-AF65-F5344CB8AC3E}">
        <p14:creationId xmlns:p14="http://schemas.microsoft.com/office/powerpoint/2010/main" val="2429050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29</a:t>
            </a:fld>
            <a:endParaRPr lang="zh-CN" altLang="en-US"/>
          </a:p>
        </p:txBody>
      </p:sp>
    </p:spTree>
    <p:extLst>
      <p:ext uri="{BB962C8B-B14F-4D97-AF65-F5344CB8AC3E}">
        <p14:creationId xmlns:p14="http://schemas.microsoft.com/office/powerpoint/2010/main" val="759879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66788" eaLnBrk="0" hangingPunct="0">
              <a:defRPr sz="2000">
                <a:solidFill>
                  <a:schemeClr val="tx1"/>
                </a:solidFill>
                <a:latin typeface="Arial" charset="0"/>
              </a:defRPr>
            </a:lvl1pPr>
            <a:lvl2pPr marL="742950" indent="-285750" defTabSz="966788" eaLnBrk="0" hangingPunct="0">
              <a:defRPr sz="2000">
                <a:solidFill>
                  <a:schemeClr val="tx1"/>
                </a:solidFill>
                <a:latin typeface="Arial" charset="0"/>
              </a:defRPr>
            </a:lvl2pPr>
            <a:lvl3pPr marL="1143000" indent="-228600" defTabSz="966788" eaLnBrk="0" hangingPunct="0">
              <a:defRPr sz="2000">
                <a:solidFill>
                  <a:schemeClr val="tx1"/>
                </a:solidFill>
                <a:latin typeface="Arial" charset="0"/>
              </a:defRPr>
            </a:lvl3pPr>
            <a:lvl4pPr marL="1600200" indent="-228600" defTabSz="966788" eaLnBrk="0" hangingPunct="0">
              <a:defRPr sz="2000">
                <a:solidFill>
                  <a:schemeClr val="tx1"/>
                </a:solidFill>
                <a:latin typeface="Arial" charset="0"/>
              </a:defRPr>
            </a:lvl4pPr>
            <a:lvl5pPr marL="2057400" indent="-228600" defTabSz="966788" eaLnBrk="0" hangingPunct="0">
              <a:defRPr sz="2000">
                <a:solidFill>
                  <a:schemeClr val="tx1"/>
                </a:solidFill>
                <a:latin typeface="Arial" charset="0"/>
              </a:defRPr>
            </a:lvl5pPr>
            <a:lvl6pPr marL="2514600" indent="-228600" defTabSz="966788" eaLnBrk="0" fontAlgn="base" hangingPunct="0">
              <a:spcBef>
                <a:spcPct val="0"/>
              </a:spcBef>
              <a:spcAft>
                <a:spcPct val="0"/>
              </a:spcAft>
              <a:defRPr sz="2000">
                <a:solidFill>
                  <a:schemeClr val="tx1"/>
                </a:solidFill>
                <a:latin typeface="Arial" charset="0"/>
              </a:defRPr>
            </a:lvl6pPr>
            <a:lvl7pPr marL="2971800" indent="-228600" defTabSz="966788" eaLnBrk="0" fontAlgn="base" hangingPunct="0">
              <a:spcBef>
                <a:spcPct val="0"/>
              </a:spcBef>
              <a:spcAft>
                <a:spcPct val="0"/>
              </a:spcAft>
              <a:defRPr sz="2000">
                <a:solidFill>
                  <a:schemeClr val="tx1"/>
                </a:solidFill>
                <a:latin typeface="Arial" charset="0"/>
              </a:defRPr>
            </a:lvl7pPr>
            <a:lvl8pPr marL="3429000" indent="-228600" defTabSz="966788" eaLnBrk="0" fontAlgn="base" hangingPunct="0">
              <a:spcBef>
                <a:spcPct val="0"/>
              </a:spcBef>
              <a:spcAft>
                <a:spcPct val="0"/>
              </a:spcAft>
              <a:defRPr sz="2000">
                <a:solidFill>
                  <a:schemeClr val="tx1"/>
                </a:solidFill>
                <a:latin typeface="Arial" charset="0"/>
              </a:defRPr>
            </a:lvl8pPr>
            <a:lvl9pPr marL="3886200" indent="-228600" defTabSz="966788" eaLnBrk="0" fontAlgn="base" hangingPunct="0">
              <a:spcBef>
                <a:spcPct val="0"/>
              </a:spcBef>
              <a:spcAft>
                <a:spcPct val="0"/>
              </a:spcAft>
              <a:defRPr sz="2000">
                <a:solidFill>
                  <a:schemeClr val="tx1"/>
                </a:solidFill>
                <a:latin typeface="Arial" charset="0"/>
              </a:defRPr>
            </a:lvl9pPr>
          </a:lstStyle>
          <a:p>
            <a:pPr eaLnBrk="1" hangingPunct="1"/>
            <a:fld id="{4AC87326-85C3-4773-98B9-5AB39929768D}" type="slidenum">
              <a:rPr lang="en-US" altLang="en-US" sz="1300" smtClean="0"/>
              <a:pPr eaLnBrk="1" hangingPunct="1"/>
              <a:t>30</a:t>
            </a:fld>
            <a:endParaRPr lang="en-US" altLang="en-US"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19597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As</a:t>
            </a:r>
            <a:r>
              <a:rPr lang="en-US" altLang="zh-CN" sz="1000" baseline="0" dirty="0"/>
              <a:t> we all know, s</a:t>
            </a:r>
            <a:r>
              <a:rPr lang="en-US" altLang="zh-CN" sz="1000" dirty="0"/>
              <a:t>elective laser melting (SLM) is an additive manufacturing process by melting metal powders with a laser heating source. Solidification of melt in SLM process is very complicated, which involves multiple physical phenomena, like solute transport, heat transfer,</a:t>
            </a:r>
            <a:r>
              <a:rPr lang="en-US" altLang="zh-CN" sz="1000" baseline="0" dirty="0"/>
              <a:t> fluid dynamics, phase transition and etc. </a:t>
            </a:r>
            <a:r>
              <a:rPr lang="en-US" altLang="zh-CN" sz="1000" dirty="0"/>
              <a:t>Right</a:t>
            </a:r>
            <a:r>
              <a:rPr lang="en-US" altLang="zh-CN" sz="1000" baseline="0" dirty="0"/>
              <a:t> now, there is not a single model to consider so many physical effects at the same time. It is still a big challenge to create a multi-physics model to investigate the Process-Structure relationship during SLM process. </a:t>
            </a:r>
          </a:p>
          <a:p>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3</a:t>
            </a:fld>
            <a:endParaRPr lang="zh-CN" altLang="en-US"/>
          </a:p>
        </p:txBody>
      </p:sp>
    </p:spTree>
    <p:extLst>
      <p:ext uri="{BB962C8B-B14F-4D97-AF65-F5344CB8AC3E}">
        <p14:creationId xmlns:p14="http://schemas.microsoft.com/office/powerpoint/2010/main" val="408415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4</a:t>
            </a:fld>
            <a:endParaRPr lang="zh-CN" altLang="en-US"/>
          </a:p>
        </p:txBody>
      </p:sp>
    </p:spTree>
    <p:extLst>
      <p:ext uri="{BB962C8B-B14F-4D97-AF65-F5344CB8AC3E}">
        <p14:creationId xmlns:p14="http://schemas.microsoft.com/office/powerpoint/2010/main" val="168322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9</a:t>
            </a:fld>
            <a:endParaRPr lang="zh-CN" altLang="en-US"/>
          </a:p>
        </p:txBody>
      </p:sp>
    </p:spTree>
    <p:extLst>
      <p:ext uri="{BB962C8B-B14F-4D97-AF65-F5344CB8AC3E}">
        <p14:creationId xmlns:p14="http://schemas.microsoft.com/office/powerpoint/2010/main" val="329093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10</a:t>
            </a:fld>
            <a:endParaRPr lang="zh-CN" altLang="en-US"/>
          </a:p>
        </p:txBody>
      </p:sp>
    </p:spTree>
    <p:extLst>
      <p:ext uri="{BB962C8B-B14F-4D97-AF65-F5344CB8AC3E}">
        <p14:creationId xmlns:p14="http://schemas.microsoft.com/office/powerpoint/2010/main" val="3164485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basic idea is to combine</a:t>
            </a:r>
            <a:r>
              <a:rPr lang="en-US" altLang="zh-CN" baseline="0" dirty="0"/>
              <a:t> phased field and thermal lattice Boltzmann method</a:t>
            </a: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11</a:t>
            </a:fld>
            <a:endParaRPr lang="zh-CN" altLang="en-US"/>
          </a:p>
        </p:txBody>
      </p:sp>
    </p:spTree>
    <p:extLst>
      <p:ext uri="{BB962C8B-B14F-4D97-AF65-F5344CB8AC3E}">
        <p14:creationId xmlns:p14="http://schemas.microsoft.com/office/powerpoint/2010/main" val="255334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a:t>
            </a:r>
            <a:r>
              <a:rPr lang="en-US" altLang="zh-CN" sz="1200" b="0" i="0" kern="1200" baseline="0" dirty="0">
                <a:solidFill>
                  <a:schemeClr val="tx1"/>
                </a:solidFill>
                <a:effectLst/>
                <a:latin typeface="+mn-lt"/>
                <a:ea typeface="+mn-ea"/>
                <a:cs typeface="+mn-cs"/>
              </a:rPr>
              <a:t> why phase field? </a:t>
            </a:r>
            <a:r>
              <a:rPr lang="en-US" altLang="zh-CN" sz="1200" b="0" i="0" kern="1200" dirty="0">
                <a:solidFill>
                  <a:schemeClr val="tx1"/>
                </a:solidFill>
                <a:effectLst/>
                <a:latin typeface="+mn-lt"/>
                <a:ea typeface="+mn-ea"/>
                <a:cs typeface="+mn-cs"/>
              </a:rPr>
              <a:t>Among various simulation models, phase field is a versatile and accurate numerical tool to simulate solidification. The phase field represents the fraction of solid phase at a location. The blue circle</a:t>
            </a:r>
            <a:r>
              <a:rPr lang="en-US" altLang="zh-CN" sz="1200" b="0" i="0" kern="1200" baseline="0" dirty="0">
                <a:solidFill>
                  <a:schemeClr val="tx1"/>
                </a:solidFill>
                <a:effectLst/>
                <a:latin typeface="+mn-lt"/>
                <a:ea typeface="+mn-ea"/>
                <a:cs typeface="+mn-cs"/>
              </a:rPr>
              <a:t> represents the solid phase, when </a:t>
            </a:r>
            <a:r>
              <a:rPr lang="en-US" altLang="zh-CN" sz="1200" b="0" i="0" kern="1200" baseline="0" dirty="0" err="1">
                <a:solidFill>
                  <a:schemeClr val="tx1"/>
                </a:solidFill>
                <a:effectLst/>
                <a:latin typeface="+mn-lt"/>
                <a:ea typeface="+mn-ea"/>
                <a:cs typeface="+mn-cs"/>
              </a:rPr>
              <a:t>fai</a:t>
            </a:r>
            <a:r>
              <a:rPr lang="en-US" altLang="zh-CN" sz="1200" b="0" i="0" kern="1200" baseline="0" dirty="0">
                <a:solidFill>
                  <a:schemeClr val="tx1"/>
                </a:solidFill>
                <a:effectLst/>
                <a:latin typeface="+mn-lt"/>
                <a:ea typeface="+mn-ea"/>
                <a:cs typeface="+mn-cs"/>
              </a:rPr>
              <a:t> equals to 1. The yellow rectangle represents the liquid phase, when </a:t>
            </a:r>
            <a:r>
              <a:rPr lang="en-US" altLang="zh-CN" sz="1200" b="0" i="0" kern="1200" baseline="0" dirty="0" err="1">
                <a:solidFill>
                  <a:schemeClr val="tx1"/>
                </a:solidFill>
                <a:effectLst/>
                <a:latin typeface="+mn-lt"/>
                <a:ea typeface="+mn-ea"/>
                <a:cs typeface="+mn-cs"/>
              </a:rPr>
              <a:t>fai</a:t>
            </a:r>
            <a:r>
              <a:rPr lang="en-US" altLang="zh-CN" sz="1200" b="0" i="0" kern="1200" baseline="0" dirty="0">
                <a:solidFill>
                  <a:schemeClr val="tx1"/>
                </a:solidFill>
                <a:effectLst/>
                <a:latin typeface="+mn-lt"/>
                <a:ea typeface="+mn-ea"/>
                <a:cs typeface="+mn-cs"/>
              </a:rPr>
              <a:t> equals to 0. The free energy functional in PFM is composed of two parts.</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12</a:t>
            </a:fld>
            <a:endParaRPr lang="zh-CN" altLang="en-US"/>
          </a:p>
        </p:txBody>
      </p:sp>
    </p:spTree>
    <p:extLst>
      <p:ext uri="{BB962C8B-B14F-4D97-AF65-F5344CB8AC3E}">
        <p14:creationId xmlns:p14="http://schemas.microsoft.com/office/powerpoint/2010/main" val="1879769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anti-trapping current</a:t>
            </a:r>
            <a:r>
              <a:rPr lang="en-US" altLang="zh-CN" sz="1200" b="0" i="0" kern="1200" baseline="0" dirty="0">
                <a:solidFill>
                  <a:schemeClr val="tx1"/>
                </a:solidFill>
                <a:effectLst/>
                <a:latin typeface="+mn-lt"/>
                <a:ea typeface="+mn-ea"/>
                <a:cs typeface="+mn-cs"/>
              </a:rPr>
              <a:t> is introduced</a:t>
            </a:r>
            <a:r>
              <a:rPr lang="en-US" altLang="zh-CN" sz="1200" b="0" i="0" kern="1200" dirty="0">
                <a:solidFill>
                  <a:schemeClr val="tx1"/>
                </a:solidFill>
                <a:effectLst/>
                <a:latin typeface="+mn-lt"/>
                <a:ea typeface="+mn-ea"/>
                <a:cs typeface="+mn-cs"/>
              </a:rPr>
              <a:t> to eliminate the effect of numerical solute trapping because of the diffusion of the interface.</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2D44F6DA-C1A9-4F57-880F-40A1C1AE08F4}" type="slidenum">
              <a:rPr lang="zh-CN" altLang="en-US" smtClean="0"/>
              <a:t>13</a:t>
            </a:fld>
            <a:endParaRPr lang="zh-CN" altLang="en-US"/>
          </a:p>
        </p:txBody>
      </p:sp>
    </p:spTree>
    <p:extLst>
      <p:ext uri="{BB962C8B-B14F-4D97-AF65-F5344CB8AC3E}">
        <p14:creationId xmlns:p14="http://schemas.microsoft.com/office/powerpoint/2010/main" val="171841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b="0">
                <a:solidFill>
                  <a:srgbClr val="002060"/>
                </a:solidFill>
                <a:latin typeface="Georgia" panose="02040502050405020303"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85000"/>
                    <a:lumOff val="15000"/>
                  </a:schemeClr>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78EC336E-F4DA-4E95-B49A-D5610EFB43EC}" type="datetime1">
              <a:rPr lang="en-US" altLang="zh-CN" smtClean="0"/>
              <a:t>7/30/2019</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961E0BEA-49E7-47CF-92FE-7B73F114AFD7}" type="slidenum">
              <a:rPr lang="en-US" smtClean="0"/>
              <a:pPr/>
              <a:t>‹#›</a:t>
            </a:fld>
            <a:endParaRPr lang="en-US" dirty="0"/>
          </a:p>
        </p:txBody>
      </p:sp>
    </p:spTree>
    <p:extLst>
      <p:ext uri="{BB962C8B-B14F-4D97-AF65-F5344CB8AC3E}">
        <p14:creationId xmlns:p14="http://schemas.microsoft.com/office/powerpoint/2010/main" val="282519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BCA06E"/>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1B90C7-027B-41FF-B1CF-67300D9899D9}" type="datetime1">
              <a:rPr lang="en-US" altLang="zh-CN" smtClean="0"/>
              <a:t>7/30/2019</a:t>
            </a:fld>
            <a:endParaRPr lang="en-US"/>
          </a:p>
        </p:txBody>
      </p:sp>
      <p:sp>
        <p:nvSpPr>
          <p:cNvPr id="5" name="Footer Placeholder 4"/>
          <p:cNvSpPr>
            <a:spLocks noGrp="1"/>
          </p:cNvSpPr>
          <p:nvPr>
            <p:ph type="ftr" sz="quarter" idx="11"/>
          </p:nvPr>
        </p:nvSpPr>
        <p:spPr/>
        <p:txBody>
          <a:bodyPr/>
          <a:lstStyle/>
          <a:p>
            <a:r>
              <a:rPr lang="en-US"/>
              <a:t>Multi-Scale Systems Engineering Research Group       http://msse.gatech.edu</a:t>
            </a:r>
          </a:p>
        </p:txBody>
      </p:sp>
      <p:sp>
        <p:nvSpPr>
          <p:cNvPr id="6" name="Slide Number Placeholder 5"/>
          <p:cNvSpPr>
            <a:spLocks noGrp="1"/>
          </p:cNvSpPr>
          <p:nvPr>
            <p:ph type="sldNum" sz="quarter" idx="12"/>
          </p:nvPr>
        </p:nvSpPr>
        <p:spPr/>
        <p:txBody>
          <a:bodyPr/>
          <a:lstStyle/>
          <a:p>
            <a:fld id="{961E0BEA-49E7-47CF-92FE-7B73F114AFD7}" type="slidenum">
              <a:rPr lang="en-US" smtClean="0"/>
              <a:t>‹#›</a:t>
            </a:fld>
            <a:endParaRPr lang="en-US"/>
          </a:p>
        </p:txBody>
      </p:sp>
    </p:spTree>
    <p:extLst>
      <p:ext uri="{BB962C8B-B14F-4D97-AF65-F5344CB8AC3E}">
        <p14:creationId xmlns:p14="http://schemas.microsoft.com/office/powerpoint/2010/main" val="460466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BCA06E"/>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F129B-94AB-4B68-8436-68C499F813EC}" type="datetime1">
              <a:rPr lang="en-US" altLang="zh-CN" smtClean="0"/>
              <a:t>7/30/2019</a:t>
            </a:fld>
            <a:endParaRPr lang="en-US"/>
          </a:p>
        </p:txBody>
      </p:sp>
      <p:sp>
        <p:nvSpPr>
          <p:cNvPr id="5" name="Footer Placeholder 4"/>
          <p:cNvSpPr>
            <a:spLocks noGrp="1"/>
          </p:cNvSpPr>
          <p:nvPr>
            <p:ph type="ftr" sz="quarter" idx="11"/>
          </p:nvPr>
        </p:nvSpPr>
        <p:spPr/>
        <p:txBody>
          <a:bodyPr/>
          <a:lstStyle/>
          <a:p>
            <a:r>
              <a:rPr lang="en-US"/>
              <a:t>Multi-Scale Systems Engineering Research Group       http://msse.gatech.edu</a:t>
            </a:r>
          </a:p>
        </p:txBody>
      </p:sp>
      <p:sp>
        <p:nvSpPr>
          <p:cNvPr id="6" name="Slide Number Placeholder 5"/>
          <p:cNvSpPr>
            <a:spLocks noGrp="1"/>
          </p:cNvSpPr>
          <p:nvPr>
            <p:ph type="sldNum" sz="quarter" idx="12"/>
          </p:nvPr>
        </p:nvSpPr>
        <p:spPr/>
        <p:txBody>
          <a:bodyPr/>
          <a:lstStyle/>
          <a:p>
            <a:fld id="{961E0BEA-49E7-47CF-92FE-7B73F114AFD7}" type="slidenum">
              <a:rPr lang="en-US" smtClean="0"/>
              <a:t>‹#›</a:t>
            </a:fld>
            <a:endParaRPr lang="en-US"/>
          </a:p>
        </p:txBody>
      </p:sp>
    </p:spTree>
    <p:extLst>
      <p:ext uri="{BB962C8B-B14F-4D97-AF65-F5344CB8AC3E}">
        <p14:creationId xmlns:p14="http://schemas.microsoft.com/office/powerpoint/2010/main" val="79128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239000" cy="1143000"/>
          </a:xfrm>
        </p:spPr>
        <p:txBody>
          <a:bodyPr>
            <a:normAutofit/>
          </a:bodyPr>
          <a:lstStyle>
            <a:lvl1pPr algn="l">
              <a:defRPr sz="3600" b="0">
                <a:solidFill>
                  <a:srgbClr val="002060"/>
                </a:solidFill>
                <a:latin typeface="Georgia" panose="02040502050405020303"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B0DCF3D-4CD4-4461-B8DA-8146336ECE01}" type="datetime1">
              <a:rPr lang="en-US" altLang="zh-CN" smtClean="0"/>
              <a:t>7/30/2019</a:t>
            </a:fld>
            <a:endParaRPr lang="en-US"/>
          </a:p>
        </p:txBody>
      </p:sp>
      <p:sp>
        <p:nvSpPr>
          <p:cNvPr id="6" name="Slide Number Placeholder 5"/>
          <p:cNvSpPr>
            <a:spLocks noGrp="1"/>
          </p:cNvSpPr>
          <p:nvPr>
            <p:ph type="sldNum" sz="quarter" idx="12"/>
          </p:nvPr>
        </p:nvSpPr>
        <p:spPr/>
        <p:txBody>
          <a:bodyPr/>
          <a:lstStyle/>
          <a:p>
            <a:fld id="{961E0BEA-49E7-47CF-92FE-7B73F114AFD7}" type="slidenum">
              <a:rPr lang="en-US" smtClean="0"/>
              <a:t>‹#›</a:t>
            </a:fld>
            <a:endParaRPr lang="en-US"/>
          </a:p>
        </p:txBody>
      </p:sp>
      <p:sp>
        <p:nvSpPr>
          <p:cNvPr id="7"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702882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2A61C1-7D19-4087-8C29-93285D72573C}" type="datetime1">
              <a:rPr lang="en-US" altLang="zh-CN" smtClean="0"/>
              <a:t>7/30/2019</a:t>
            </a:fld>
            <a:endParaRPr lang="en-US"/>
          </a:p>
        </p:txBody>
      </p:sp>
      <p:sp>
        <p:nvSpPr>
          <p:cNvPr id="6" name="Slide Number Placeholder 5"/>
          <p:cNvSpPr>
            <a:spLocks noGrp="1"/>
          </p:cNvSpPr>
          <p:nvPr>
            <p:ph type="sldNum" sz="quarter" idx="12"/>
          </p:nvPr>
        </p:nvSpPr>
        <p:spPr/>
        <p:txBody>
          <a:bodyPr/>
          <a:lstStyle/>
          <a:p>
            <a:fld id="{961E0BEA-49E7-47CF-92FE-7B73F114AFD7}" type="slidenum">
              <a:rPr lang="en-US" smtClean="0"/>
              <a:t>‹#›</a:t>
            </a:fld>
            <a:endParaRPr lang="en-US"/>
          </a:p>
        </p:txBody>
      </p:sp>
      <p:sp>
        <p:nvSpPr>
          <p:cNvPr id="7"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12269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rgbClr val="002060"/>
                </a:solidFill>
              </a:defRPr>
            </a:lvl1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A8707B-9D30-471F-A22C-E72D09FCBAE6}" type="datetime1">
              <a:rPr lang="en-US" altLang="zh-CN" smtClean="0"/>
              <a:t>7/30/2019</a:t>
            </a:fld>
            <a:endParaRPr lang="en-US"/>
          </a:p>
        </p:txBody>
      </p:sp>
      <p:sp>
        <p:nvSpPr>
          <p:cNvPr id="7" name="Slide Number Placeholder 6"/>
          <p:cNvSpPr>
            <a:spLocks noGrp="1"/>
          </p:cNvSpPr>
          <p:nvPr>
            <p:ph type="sldNum" sz="quarter" idx="12"/>
          </p:nvPr>
        </p:nvSpPr>
        <p:spPr/>
        <p:txBody>
          <a:bodyPr/>
          <a:lstStyle/>
          <a:p>
            <a:fld id="{961E0BEA-49E7-47CF-92FE-7B73F114AFD7}" type="slidenum">
              <a:rPr lang="en-US" smtClean="0"/>
              <a:t>‹#›</a:t>
            </a:fld>
            <a:endParaRPr lang="en-US"/>
          </a:p>
        </p:txBody>
      </p:sp>
      <p:sp>
        <p:nvSpPr>
          <p:cNvPr id="8"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1518401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41FB1F-73D4-40BA-A3F6-FCE57C17CD31}" type="datetime1">
              <a:rPr lang="en-US" altLang="zh-CN" smtClean="0"/>
              <a:t>7/30/2019</a:t>
            </a:fld>
            <a:endParaRPr lang="en-US"/>
          </a:p>
        </p:txBody>
      </p:sp>
      <p:sp>
        <p:nvSpPr>
          <p:cNvPr id="9" name="Slide Number Placeholder 8"/>
          <p:cNvSpPr>
            <a:spLocks noGrp="1"/>
          </p:cNvSpPr>
          <p:nvPr>
            <p:ph type="sldNum" sz="quarter" idx="12"/>
          </p:nvPr>
        </p:nvSpPr>
        <p:spPr/>
        <p:txBody>
          <a:bodyPr/>
          <a:lstStyle/>
          <a:p>
            <a:fld id="{961E0BEA-49E7-47CF-92FE-7B73F114AFD7}" type="slidenum">
              <a:rPr lang="en-US" smtClean="0"/>
              <a:t>‹#›</a:t>
            </a:fld>
            <a:endParaRPr lang="en-US"/>
          </a:p>
        </p:txBody>
      </p:sp>
      <p:sp>
        <p:nvSpPr>
          <p:cNvPr id="10" name="Footer Placeholder 4"/>
          <p:cNvSpPr>
            <a:spLocks noGrp="1"/>
          </p:cNvSpPr>
          <p:nvPr>
            <p:ph type="ftr" sz="quarter" idx="1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3141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EF03530-8ECF-4A02-AC72-BC5A85D494BC}"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a:t>
            </a:fld>
            <a:endParaRPr lang="en-US"/>
          </a:p>
        </p:txBody>
      </p:sp>
      <p:sp>
        <p:nvSpPr>
          <p:cNvPr id="6"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35019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0FA03-B8C3-4BF5-8B1B-9A613190C6E2}" type="datetime1">
              <a:rPr lang="en-US" altLang="zh-CN" smtClean="0"/>
              <a:t>7/30/2019</a:t>
            </a:fld>
            <a:endParaRPr lang="en-US"/>
          </a:p>
        </p:txBody>
      </p:sp>
      <p:sp>
        <p:nvSpPr>
          <p:cNvPr id="4" name="Slide Number Placeholder 3"/>
          <p:cNvSpPr>
            <a:spLocks noGrp="1"/>
          </p:cNvSpPr>
          <p:nvPr>
            <p:ph type="sldNum" sz="quarter" idx="12"/>
          </p:nvPr>
        </p:nvSpPr>
        <p:spPr/>
        <p:txBody>
          <a:bodyPr/>
          <a:lstStyle/>
          <a:p>
            <a:fld id="{961E0BEA-49E7-47CF-92FE-7B73F114AFD7}" type="slidenum">
              <a:rPr lang="en-US" smtClean="0"/>
              <a:t>‹#›</a:t>
            </a:fld>
            <a:endParaRPr lang="en-US"/>
          </a:p>
        </p:txBody>
      </p:sp>
      <p:sp>
        <p:nvSpPr>
          <p:cNvPr id="6"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2889640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0068D-6D92-47D6-A415-3F799E1B6DAC}" type="datetime1">
              <a:rPr lang="en-US" altLang="zh-CN" smtClean="0"/>
              <a:t>7/30/2019</a:t>
            </a:fld>
            <a:endParaRPr lang="en-US"/>
          </a:p>
        </p:txBody>
      </p:sp>
      <p:sp>
        <p:nvSpPr>
          <p:cNvPr id="7" name="Slide Number Placeholder 6"/>
          <p:cNvSpPr>
            <a:spLocks noGrp="1"/>
          </p:cNvSpPr>
          <p:nvPr>
            <p:ph type="sldNum" sz="quarter" idx="12"/>
          </p:nvPr>
        </p:nvSpPr>
        <p:spPr/>
        <p:txBody>
          <a:bodyPr/>
          <a:lstStyle/>
          <a:p>
            <a:fld id="{961E0BEA-49E7-47CF-92FE-7B73F114AFD7}" type="slidenum">
              <a:rPr lang="en-US" smtClean="0"/>
              <a:t>‹#›</a:t>
            </a:fld>
            <a:endParaRPr lang="en-US"/>
          </a:p>
        </p:txBody>
      </p:sp>
      <p:sp>
        <p:nvSpPr>
          <p:cNvPr id="8"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Tree>
    <p:extLst>
      <p:ext uri="{BB962C8B-B14F-4D97-AF65-F5344CB8AC3E}">
        <p14:creationId xmlns:p14="http://schemas.microsoft.com/office/powerpoint/2010/main" val="3125553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1B9D51-5FF7-403F-92C4-60BAF997A678}" type="datetime1">
              <a:rPr lang="en-US" altLang="zh-CN" smtClean="0"/>
              <a:t>7/30/2019</a:t>
            </a:fld>
            <a:endParaRPr lang="en-US"/>
          </a:p>
        </p:txBody>
      </p:sp>
      <p:sp>
        <p:nvSpPr>
          <p:cNvPr id="6" name="Footer Placeholder 5"/>
          <p:cNvSpPr>
            <a:spLocks noGrp="1"/>
          </p:cNvSpPr>
          <p:nvPr>
            <p:ph type="ftr" sz="quarter" idx="11"/>
          </p:nvPr>
        </p:nvSpPr>
        <p:spPr/>
        <p:txBody>
          <a:bodyPr/>
          <a:lstStyle/>
          <a:p>
            <a:r>
              <a:rPr lang="en-US"/>
              <a:t>Multi-Scale Systems Engineering Research Group       http://msse.gatech.edu</a:t>
            </a:r>
            <a:endParaRPr lang="en-US" dirty="0"/>
          </a:p>
        </p:txBody>
      </p:sp>
      <p:sp>
        <p:nvSpPr>
          <p:cNvPr id="7" name="Slide Number Placeholder 6"/>
          <p:cNvSpPr>
            <a:spLocks noGrp="1"/>
          </p:cNvSpPr>
          <p:nvPr>
            <p:ph type="sldNum" sz="quarter" idx="12"/>
          </p:nvPr>
        </p:nvSpPr>
        <p:spPr/>
        <p:txBody>
          <a:bodyPr/>
          <a:lstStyle/>
          <a:p>
            <a:fld id="{961E0BEA-49E7-47CF-92FE-7B73F114AFD7}" type="slidenum">
              <a:rPr lang="en-US" smtClean="0"/>
              <a:t>‹#›</a:t>
            </a:fld>
            <a:endParaRPr lang="en-US"/>
          </a:p>
        </p:txBody>
      </p:sp>
    </p:spTree>
    <p:extLst>
      <p:ext uri="{BB962C8B-B14F-4D97-AF65-F5344CB8AC3E}">
        <p14:creationId xmlns:p14="http://schemas.microsoft.com/office/powerpoint/2010/main" val="176911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7467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200" y="1219200"/>
            <a:ext cx="8991600"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200" y="6356350"/>
            <a:ext cx="838200" cy="365125"/>
          </a:xfrm>
          <a:prstGeom prst="rect">
            <a:avLst/>
          </a:prstGeom>
        </p:spPr>
        <p:txBody>
          <a:bodyPr vert="horz" lIns="91440" tIns="45720" rIns="91440" bIns="45720" rtlCol="0" anchor="ctr"/>
          <a:lstStyle>
            <a:lvl1pPr algn="l">
              <a:defRPr sz="1200">
                <a:solidFill>
                  <a:schemeClr val="tx1"/>
                </a:solidFill>
                <a:latin typeface="Times New Roman" panose="02020603050405020304" pitchFamily="18" charset="0"/>
                <a:cs typeface="Times New Roman" panose="02020603050405020304" pitchFamily="18" charset="0"/>
              </a:defRPr>
            </a:lvl1pPr>
          </a:lstStyle>
          <a:p>
            <a:fld id="{C7DB2642-9807-44C2-B81E-6BCBF596F821}" type="datetime1">
              <a:rPr lang="en-US" altLang="zh-CN" smtClean="0"/>
              <a:t>7/30/2019</a:t>
            </a:fld>
            <a:endParaRPr lang="en-US" dirty="0"/>
          </a:p>
        </p:txBody>
      </p:sp>
      <p:sp>
        <p:nvSpPr>
          <p:cNvPr id="5" name="Footer Placeholder 4"/>
          <p:cNvSpPr>
            <a:spLocks noGrp="1"/>
          </p:cNvSpPr>
          <p:nvPr>
            <p:ph type="ftr" sz="quarter" idx="3"/>
          </p:nvPr>
        </p:nvSpPr>
        <p:spPr>
          <a:xfrm>
            <a:off x="1447800" y="6356350"/>
            <a:ext cx="6553200" cy="365125"/>
          </a:xfrm>
          <a:prstGeom prst="rect">
            <a:avLst/>
          </a:prstGeom>
        </p:spPr>
        <p:txBody>
          <a:bodyPr vert="horz" lIns="91440" tIns="45720" rIns="91440" bIns="45720" rtlCol="0" anchor="ctr"/>
          <a:lstStyle>
            <a:lvl1pPr algn="ctr">
              <a:defRPr sz="1600" b="0">
                <a:solidFill>
                  <a:srgbClr val="7030A0"/>
                </a:solidFill>
                <a:latin typeface="Times New Roman" panose="02020603050405020304" pitchFamily="18" charset="0"/>
                <a:cs typeface="Times New Roman" panose="02020603050405020304" pitchFamily="18" charset="0"/>
              </a:defRPr>
            </a:lvl1pPr>
          </a:lstStyle>
          <a:p>
            <a:r>
              <a:rPr lang="en-US"/>
              <a:t>Multi-Scale Systems Engineering Research Group       http://msse.gatech.edu</a:t>
            </a:r>
            <a:endParaRPr lang="en-US" dirty="0"/>
          </a:p>
        </p:txBody>
      </p:sp>
      <p:sp>
        <p:nvSpPr>
          <p:cNvPr id="6" name="Slide Number Placeholder 5"/>
          <p:cNvSpPr>
            <a:spLocks noGrp="1"/>
          </p:cNvSpPr>
          <p:nvPr>
            <p:ph type="sldNum" sz="quarter" idx="4"/>
          </p:nvPr>
        </p:nvSpPr>
        <p:spPr>
          <a:xfrm>
            <a:off x="8610600" y="6356350"/>
            <a:ext cx="4572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961E0BEA-49E7-47CF-92FE-7B73F114AFD7}" type="slidenum">
              <a:rPr lang="en-US" smtClean="0"/>
              <a:pPr/>
              <a:t>‹#›</a:t>
            </a:fld>
            <a:endParaRPr lang="en-US" dirty="0"/>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543799" y="2"/>
            <a:ext cx="1600199" cy="733424"/>
          </a:xfrm>
          <a:prstGeom prst="rect">
            <a:avLst/>
          </a:prstGeom>
        </p:spPr>
      </p:pic>
    </p:spTree>
    <p:extLst>
      <p:ext uri="{BB962C8B-B14F-4D97-AF65-F5344CB8AC3E}">
        <p14:creationId xmlns:p14="http://schemas.microsoft.com/office/powerpoint/2010/main" val="137668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spcBef>
          <a:spcPct val="0"/>
        </a:spcBef>
        <a:buNone/>
        <a:defRPr sz="4000" kern="1200">
          <a:solidFill>
            <a:srgbClr val="002060"/>
          </a:solidFill>
          <a:latin typeface="Georgia" panose="02040502050405020303"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wang@me.gatec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msse.gatech.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oleObject" Target="../embeddings/oleObject2.bin"/><Relationship Id="rId12" Type="http://schemas.openxmlformats.org/officeDocument/2006/relationships/image" Target="../media/image14.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3.wmf"/><Relationship Id="rId4" Type="http://schemas.openxmlformats.org/officeDocument/2006/relationships/notesSlide" Target="../notesSlides/notesSlide8.xml"/><Relationship Id="rId9" Type="http://schemas.openxmlformats.org/officeDocument/2006/relationships/oleObject" Target="../embeddings/oleObject3.bin"/><Relationship Id="rId14" Type="http://schemas.openxmlformats.org/officeDocument/2006/relationships/image" Target="../media/image15.wmf"/></Relationships>
</file>

<file path=ppt/slides/_rels/slide1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slideLayout" Target="../slideLayouts/slideLayout2.xml"/><Relationship Id="rId7" Type="http://schemas.openxmlformats.org/officeDocument/2006/relationships/oleObject" Target="../embeddings/oleObject7.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6.bin"/><Relationship Id="rId10" Type="http://schemas.openxmlformats.org/officeDocument/2006/relationships/image" Target="../media/image18.wmf"/><Relationship Id="rId4" Type="http://schemas.openxmlformats.org/officeDocument/2006/relationships/notesSlide" Target="../notesSlides/notesSlide9.xml"/><Relationship Id="rId9"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13.bin"/><Relationship Id="rId3" Type="http://schemas.openxmlformats.org/officeDocument/2006/relationships/slideLayout" Target="../slideLayouts/slideLayout2.xml"/><Relationship Id="rId7" Type="http://schemas.openxmlformats.org/officeDocument/2006/relationships/oleObject" Target="../embeddings/oleObject10.bin"/><Relationship Id="rId12" Type="http://schemas.openxmlformats.org/officeDocument/2006/relationships/image" Target="../media/image2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1.wmf"/><Relationship Id="rId4" Type="http://schemas.openxmlformats.org/officeDocument/2006/relationships/notesSlide" Target="../notesSlides/notesSlide10.xml"/><Relationship Id="rId9" Type="http://schemas.openxmlformats.org/officeDocument/2006/relationships/oleObject" Target="../embeddings/oleObject11.bin"/><Relationship Id="rId14" Type="http://schemas.openxmlformats.org/officeDocument/2006/relationships/image" Target="../media/image23.wmf"/></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slideLayout" Target="../slideLayouts/slideLayout2.xml"/><Relationship Id="rId7" Type="http://schemas.openxmlformats.org/officeDocument/2006/relationships/oleObject" Target="../embeddings/oleObject15.bin"/><Relationship Id="rId12" Type="http://schemas.openxmlformats.org/officeDocument/2006/relationships/image" Target="../media/image27.w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6.wmf"/><Relationship Id="rId4" Type="http://schemas.openxmlformats.org/officeDocument/2006/relationships/notesSlide" Target="../notesSlides/notesSlide11.xml"/><Relationship Id="rId9"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12.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9.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30.wmf"/></Relationships>
</file>

<file path=ppt/slides/_rels/slide17.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26.bin"/><Relationship Id="rId3" Type="http://schemas.openxmlformats.org/officeDocument/2006/relationships/notesSlide" Target="../notesSlides/notesSlide13.xml"/><Relationship Id="rId7" Type="http://schemas.openxmlformats.org/officeDocument/2006/relationships/oleObject" Target="../embeddings/oleObject23.bin"/><Relationship Id="rId12"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image" Target="../media/image37.wmf"/><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34.wmf"/><Relationship Id="rId4" Type="http://schemas.openxmlformats.org/officeDocument/2006/relationships/image" Target="../media/image38.tif"/><Relationship Id="rId9" Type="http://schemas.openxmlformats.org/officeDocument/2006/relationships/oleObject" Target="../embeddings/oleObject24.bin"/><Relationship Id="rId14" Type="http://schemas.openxmlformats.org/officeDocument/2006/relationships/image" Target="../media/image36.wmf"/></Relationships>
</file>

<file path=ppt/slides/_rels/slide18.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2.wmf"/><Relationship Id="rId3" Type="http://schemas.openxmlformats.org/officeDocument/2006/relationships/slideLayout" Target="../slideLayouts/slideLayout2.xml"/><Relationship Id="rId7" Type="http://schemas.openxmlformats.org/officeDocument/2006/relationships/oleObject" Target="../embeddings/oleObject29.bin"/><Relationship Id="rId12" Type="http://schemas.openxmlformats.org/officeDocument/2006/relationships/oleObject" Target="../embeddings/oleObject32.bin"/><Relationship Id="rId2" Type="http://schemas.openxmlformats.org/officeDocument/2006/relationships/tags" Target="../tags/tag5.xml"/><Relationship Id="rId1" Type="http://schemas.openxmlformats.org/officeDocument/2006/relationships/vmlDrawing" Target="../drawings/vmlDrawing7.vml"/><Relationship Id="rId6" Type="http://schemas.openxmlformats.org/officeDocument/2006/relationships/image" Target="../media/image39.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image" Target="../media/image43.wmf"/><Relationship Id="rId10" Type="http://schemas.openxmlformats.org/officeDocument/2006/relationships/image" Target="../media/image41.wmf"/><Relationship Id="rId4" Type="http://schemas.openxmlformats.org/officeDocument/2006/relationships/notesSlide" Target="../notesSlides/notesSlide14.xml"/><Relationship Id="rId9" Type="http://schemas.openxmlformats.org/officeDocument/2006/relationships/oleObject" Target="../embeddings/oleObject30.bin"/><Relationship Id="rId14" Type="http://schemas.openxmlformats.org/officeDocument/2006/relationships/oleObject" Target="../embeddings/oleObject33.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media" Target="../media/media2.mp4"/><Relationship Id="rId7" Type="http://schemas.openxmlformats.org/officeDocument/2006/relationships/image" Target="../media/image5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19.xml"/><Relationship Id="rId7" Type="http://schemas.openxmlformats.org/officeDocument/2006/relationships/oleObject" Target="../embeddings/oleObject34.bin"/><Relationship Id="rId12"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8.png"/><Relationship Id="rId11" Type="http://schemas.openxmlformats.org/officeDocument/2006/relationships/oleObject" Target="../embeddings/oleObject36.bin"/><Relationship Id="rId5" Type="http://schemas.openxmlformats.org/officeDocument/2006/relationships/image" Target="../media/image67.png"/><Relationship Id="rId10" Type="http://schemas.openxmlformats.org/officeDocument/2006/relationships/image" Target="../media/image64.wmf"/><Relationship Id="rId4" Type="http://schemas.openxmlformats.org/officeDocument/2006/relationships/image" Target="../media/image66.tiff"/><Relationship Id="rId9" Type="http://schemas.openxmlformats.org/officeDocument/2006/relationships/oleObject" Target="../embeddings/oleObject35.bin"/></Relationships>
</file>

<file path=ppt/slides/_rels/slide25.xml.rels><?xml version="1.0" encoding="UTF-8" standalone="yes"?>
<Relationships xmlns="http://schemas.openxmlformats.org/package/2006/relationships"><Relationship Id="rId3" Type="http://schemas.openxmlformats.org/officeDocument/2006/relationships/image" Target="../media/image69.t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3.mp4"/><Relationship Id="rId7" Type="http://schemas.openxmlformats.org/officeDocument/2006/relationships/slideLayout" Target="../slideLayouts/slideLayout2.xml"/><Relationship Id="rId12" Type="http://schemas.openxmlformats.org/officeDocument/2006/relationships/image" Target="../media/image72.png"/><Relationship Id="rId2" Type="http://schemas.openxmlformats.org/officeDocument/2006/relationships/tags" Target="../tags/tag7.xml"/><Relationship Id="rId1" Type="http://schemas.openxmlformats.org/officeDocument/2006/relationships/vmlDrawing" Target="../drawings/vmlDrawing9.vml"/><Relationship Id="rId6" Type="http://schemas.openxmlformats.org/officeDocument/2006/relationships/video" Target="../media/media4.mp4"/><Relationship Id="rId11" Type="http://schemas.openxmlformats.org/officeDocument/2006/relationships/image" Target="../media/image71.png"/><Relationship Id="rId5" Type="http://schemas.microsoft.com/office/2007/relationships/media" Target="../media/media4.mp4"/><Relationship Id="rId10" Type="http://schemas.openxmlformats.org/officeDocument/2006/relationships/image" Target="../media/image70.wmf"/><Relationship Id="rId4" Type="http://schemas.openxmlformats.org/officeDocument/2006/relationships/video" Target="../media/media3.mp4"/><Relationship Id="rId9"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slideLayout" Target="../slideLayouts/slideLayout2.xml"/><Relationship Id="rId7" Type="http://schemas.openxmlformats.org/officeDocument/2006/relationships/image" Target="../media/image74.jpg"/><Relationship Id="rId2" Type="http://schemas.openxmlformats.org/officeDocument/2006/relationships/tags" Target="../tags/tag8.xml"/><Relationship Id="rId1" Type="http://schemas.openxmlformats.org/officeDocument/2006/relationships/vmlDrawing" Target="../drawings/vmlDrawing10.vml"/><Relationship Id="rId6" Type="http://schemas.openxmlformats.org/officeDocument/2006/relationships/image" Target="../media/image73.wmf"/><Relationship Id="rId5" Type="http://schemas.openxmlformats.org/officeDocument/2006/relationships/oleObject" Target="../embeddings/oleObject38.bin"/><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447800"/>
            <a:ext cx="8991600" cy="1470025"/>
          </a:xfrm>
        </p:spPr>
        <p:txBody>
          <a:bodyPr>
            <a:noAutofit/>
          </a:bodyPr>
          <a:lstStyle/>
          <a:p>
            <a:r>
              <a:rPr lang="en-US" sz="3200" dirty="0"/>
              <a:t>Mesoscale Multi-Physics Simulation of Solidification in Selective Laser Melting Process Using A Phase Field and Thermal Lattice Boltzmann Model</a:t>
            </a:r>
          </a:p>
        </p:txBody>
      </p:sp>
      <p:sp>
        <p:nvSpPr>
          <p:cNvPr id="3" name="Subtitle 2"/>
          <p:cNvSpPr>
            <a:spLocks noGrp="1"/>
          </p:cNvSpPr>
          <p:nvPr>
            <p:ph type="subTitle" idx="1"/>
          </p:nvPr>
        </p:nvSpPr>
        <p:spPr>
          <a:xfrm>
            <a:off x="0" y="3352800"/>
            <a:ext cx="9067800" cy="2438400"/>
          </a:xfrm>
        </p:spPr>
        <p:txBody>
          <a:bodyPr>
            <a:noAutofit/>
          </a:bodyPr>
          <a:lstStyle/>
          <a:p>
            <a:r>
              <a:rPr lang="en-US" altLang="zh-CN" sz="2400" dirty="0"/>
              <a:t>Dehao Liu, Yan Wang*</a:t>
            </a:r>
          </a:p>
          <a:p>
            <a:r>
              <a:rPr lang="en-US" altLang="zh-CN" sz="2400" dirty="0"/>
              <a:t>Georgia Institute of Technology</a:t>
            </a:r>
            <a:br>
              <a:rPr lang="en-US" altLang="zh-CN" sz="2400" dirty="0"/>
            </a:br>
            <a:r>
              <a:rPr lang="en-US" altLang="zh-CN" sz="2400" dirty="0">
                <a:hlinkClick r:id="rId3"/>
              </a:rPr>
              <a:t>yan.wang@me.gatech.edu</a:t>
            </a:r>
            <a:endParaRPr lang="en-US" altLang="zh-CN" sz="2400" dirty="0"/>
          </a:p>
          <a:p>
            <a:r>
              <a:rPr lang="en-US" altLang="zh-CN" sz="2400" dirty="0">
                <a:hlinkClick r:id="rId4"/>
              </a:rPr>
              <a:t>http://msse.gatech.edu</a:t>
            </a:r>
            <a:r>
              <a:rPr lang="en-US" altLang="zh-CN" sz="2400" dirty="0"/>
              <a:t> </a:t>
            </a:r>
          </a:p>
          <a:p>
            <a:endParaRPr lang="en-US" altLang="zh-CN" sz="1800" dirty="0"/>
          </a:p>
          <a:p>
            <a:r>
              <a:rPr lang="en-US" altLang="zh-CN" sz="1800" dirty="0"/>
              <a:t>IDETC/CIE 2017</a:t>
            </a:r>
          </a:p>
          <a:p>
            <a:r>
              <a:rPr lang="en-US" altLang="zh-CN" sz="1800" dirty="0"/>
              <a:t>August 8, 2017, Cleveland, Ohio, USA</a:t>
            </a:r>
          </a:p>
        </p:txBody>
      </p:sp>
      <p:sp>
        <p:nvSpPr>
          <p:cNvPr id="4" name="日期占位符 3"/>
          <p:cNvSpPr>
            <a:spLocks noGrp="1"/>
          </p:cNvSpPr>
          <p:nvPr>
            <p:ph type="dt" sz="half" idx="10"/>
          </p:nvPr>
        </p:nvSpPr>
        <p:spPr/>
        <p:txBody>
          <a:bodyPr/>
          <a:lstStyle/>
          <a:p>
            <a:fld id="{475AE52D-B823-4D43-9B16-6CDF60D08773}" type="datetime1">
              <a:rPr lang="en-US" altLang="zh-CN" smtClean="0"/>
              <a:t>7/30/2019</a:t>
            </a:fld>
            <a:endParaRPr lang="en-US" dirty="0"/>
          </a:p>
        </p:txBody>
      </p:sp>
      <p:sp>
        <p:nvSpPr>
          <p:cNvPr id="5" name="页脚占位符 4"/>
          <p:cNvSpPr>
            <a:spLocks noGrp="1"/>
          </p:cNvSpPr>
          <p:nvPr>
            <p:ph type="ftr" sz="quarter" idx="4294967295"/>
          </p:nvPr>
        </p:nvSpPr>
        <p:spPr>
          <a:xfrm>
            <a:off x="1447800" y="6356350"/>
            <a:ext cx="6553200" cy="365125"/>
          </a:xfrm>
        </p:spPr>
        <p:txBody>
          <a:bodyPr/>
          <a:lstStyle/>
          <a:p>
            <a:r>
              <a:rPr lang="en-US" altLang="zh-CN" dirty="0"/>
              <a:t>Multi-Scale Systems Engineering Research Group</a:t>
            </a:r>
          </a:p>
        </p:txBody>
      </p:sp>
      <p:sp>
        <p:nvSpPr>
          <p:cNvPr id="6" name="灯片编号占位符 5"/>
          <p:cNvSpPr>
            <a:spLocks noGrp="1"/>
          </p:cNvSpPr>
          <p:nvPr>
            <p:ph type="sldNum" sz="quarter" idx="12"/>
          </p:nvPr>
        </p:nvSpPr>
        <p:spPr/>
        <p:txBody>
          <a:bodyPr/>
          <a:lstStyle/>
          <a:p>
            <a:fld id="{961E0BEA-49E7-47CF-92FE-7B73F114AFD7}" type="slidenum">
              <a:rPr lang="en-US" smtClean="0"/>
              <a:pPr/>
              <a:t>1</a:t>
            </a:fld>
            <a:endParaRPr lang="en-US" dirty="0"/>
          </a:p>
        </p:txBody>
      </p:sp>
    </p:spTree>
    <p:extLst>
      <p:ext uri="{BB962C8B-B14F-4D97-AF65-F5344CB8AC3E}">
        <p14:creationId xmlns:p14="http://schemas.microsoft.com/office/powerpoint/2010/main" val="209698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altLang="zh-CN" sz="3600" b="1" dirty="0"/>
              <a:t>Methodology</a:t>
            </a:r>
          </a:p>
          <a:p>
            <a:pPr marL="540000">
              <a:buFont typeface="Wingdings" panose="05000000000000000000" pitchFamily="2" charset="2"/>
              <a:buChar char="Ø"/>
            </a:pPr>
            <a:r>
              <a:rPr lang="en-US" altLang="zh-CN" sz="2800" dirty="0"/>
              <a:t>Phase Field Method</a:t>
            </a:r>
          </a:p>
          <a:p>
            <a:pPr marL="540000">
              <a:buFont typeface="Wingdings" panose="05000000000000000000" pitchFamily="2" charset="2"/>
              <a:buChar char="Ø"/>
            </a:pPr>
            <a:r>
              <a:rPr lang="en-US" altLang="zh-CN" sz="2800" dirty="0"/>
              <a:t>Thermal Lattice Boltzmann</a:t>
            </a:r>
          </a:p>
          <a:p>
            <a:pPr marL="540000">
              <a:buFont typeface="Wingdings" panose="05000000000000000000" pitchFamily="2" charset="2"/>
              <a:buChar char="Ø"/>
            </a:pPr>
            <a:r>
              <a:rPr lang="en-US" altLang="zh-CN" sz="2800" dirty="0"/>
              <a:t>Motion of Grain</a:t>
            </a:r>
          </a:p>
          <a:p>
            <a:pPr marL="540000">
              <a:buFont typeface="Wingdings" panose="05000000000000000000" pitchFamily="2" charset="2"/>
              <a:buChar char="Ø"/>
            </a:pPr>
            <a:r>
              <a:rPr lang="en-US" altLang="zh-CN" sz="2800" dirty="0"/>
              <a:t>Simulation Algorithm</a:t>
            </a:r>
          </a:p>
          <a:p>
            <a:endParaRPr lang="en-US" sz="2800" dirty="0"/>
          </a:p>
        </p:txBody>
      </p:sp>
      <p:sp>
        <p:nvSpPr>
          <p:cNvPr id="4" name="日期占位符 3"/>
          <p:cNvSpPr>
            <a:spLocks noGrp="1"/>
          </p:cNvSpPr>
          <p:nvPr>
            <p:ph type="dt" sz="half" idx="10"/>
          </p:nvPr>
        </p:nvSpPr>
        <p:spPr/>
        <p:txBody>
          <a:bodyPr/>
          <a:lstStyle/>
          <a:p>
            <a:fld id="{6295C69A-DAB2-4AFC-9123-BC11760B348A}"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10</a:t>
            </a:fld>
            <a:endParaRPr lang="en-US"/>
          </a:p>
        </p:txBody>
      </p:sp>
    </p:spTree>
    <p:extLst>
      <p:ext uri="{BB962C8B-B14F-4D97-AF65-F5344CB8AC3E}">
        <p14:creationId xmlns:p14="http://schemas.microsoft.com/office/powerpoint/2010/main" val="409769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Proposed Multi-Physics Model</a:t>
            </a:r>
          </a:p>
        </p:txBody>
      </p:sp>
      <p:sp>
        <p:nvSpPr>
          <p:cNvPr id="3" name="Content Placeholder 2"/>
          <p:cNvSpPr>
            <a:spLocks noGrp="1"/>
          </p:cNvSpPr>
          <p:nvPr>
            <p:ph idx="1"/>
          </p:nvPr>
        </p:nvSpPr>
        <p:spPr/>
        <p:txBody>
          <a:bodyPr>
            <a:normAutofit/>
          </a:bodyPr>
          <a:lstStyle/>
          <a:p>
            <a:r>
              <a:rPr lang="en-US" sz="2400" dirty="0"/>
              <a:t>Phase Field + Thermal Lattice Boltzmann Method (</a:t>
            </a:r>
            <a:r>
              <a:rPr lang="en-US" sz="2400" b="1" dirty="0"/>
              <a:t>PF-TLBM</a:t>
            </a:r>
            <a:r>
              <a:rPr lang="en-US" sz="2400" dirty="0"/>
              <a:t>) integrates:</a:t>
            </a:r>
          </a:p>
          <a:p>
            <a:pPr lvl="1"/>
            <a:r>
              <a:rPr lang="en-US" sz="2000" dirty="0"/>
              <a:t>solute transport, </a:t>
            </a:r>
          </a:p>
          <a:p>
            <a:pPr lvl="1"/>
            <a:r>
              <a:rPr lang="en-US" sz="2000" dirty="0"/>
              <a:t>heat transfer, </a:t>
            </a:r>
          </a:p>
          <a:p>
            <a:pPr lvl="1"/>
            <a:r>
              <a:rPr lang="en-US" sz="2000" dirty="0"/>
              <a:t>phase transition, </a:t>
            </a:r>
          </a:p>
          <a:p>
            <a:pPr lvl="1"/>
            <a:r>
              <a:rPr lang="en-US" sz="2000" dirty="0"/>
              <a:t>fluid dynamics, </a:t>
            </a:r>
          </a:p>
          <a:p>
            <a:pPr lvl="1"/>
            <a:r>
              <a:rPr lang="en-US" sz="2000" dirty="0"/>
              <a:t>motion of the solid phase</a:t>
            </a:r>
          </a:p>
          <a:p>
            <a:endParaRPr lang="en-US" sz="2800" dirty="0"/>
          </a:p>
        </p:txBody>
      </p:sp>
      <p:sp>
        <p:nvSpPr>
          <p:cNvPr id="4" name="日期占位符 3"/>
          <p:cNvSpPr>
            <a:spLocks noGrp="1"/>
          </p:cNvSpPr>
          <p:nvPr>
            <p:ph type="dt" sz="half" idx="10"/>
          </p:nvPr>
        </p:nvSpPr>
        <p:spPr/>
        <p:txBody>
          <a:bodyPr/>
          <a:lstStyle/>
          <a:p>
            <a:fld id="{7C2C66C5-FA7E-4284-B237-DA5367395D58}"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11</a:t>
            </a:fld>
            <a:endParaRPr lang="en-US"/>
          </a:p>
        </p:txBody>
      </p:sp>
      <p:sp>
        <p:nvSpPr>
          <p:cNvPr id="10" name="圆角矩形 9"/>
          <p:cNvSpPr/>
          <p:nvPr/>
        </p:nvSpPr>
        <p:spPr>
          <a:xfrm>
            <a:off x="304800" y="3962400"/>
            <a:ext cx="3276600" cy="2286000"/>
          </a:xfrm>
          <a:prstGeom prst="round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Solute transport</a:t>
            </a: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Phase transition</a:t>
            </a:r>
          </a:p>
          <a:p>
            <a:endParaRPr lang="en-US" altLang="zh-CN" sz="2400" dirty="0">
              <a:latin typeface="Times New Roman" panose="02020603050405020304" pitchFamily="18" charset="0"/>
              <a:cs typeface="Times New Roman" panose="02020603050405020304" pitchFamily="18" charset="0"/>
            </a:endParaRPr>
          </a:p>
        </p:txBody>
      </p:sp>
      <p:cxnSp>
        <p:nvCxnSpPr>
          <p:cNvPr id="12" name="直接连接符 11"/>
          <p:cNvCxnSpPr/>
          <p:nvPr/>
        </p:nvCxnSpPr>
        <p:spPr>
          <a:xfrm>
            <a:off x="304800" y="4572000"/>
            <a:ext cx="3276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33400" y="4038600"/>
            <a:ext cx="2819400" cy="461665"/>
          </a:xfrm>
          <a:prstGeom prst="rect">
            <a:avLst/>
          </a:prstGeom>
          <a:noFill/>
        </p:spPr>
        <p:txBody>
          <a:bodyPr wrap="square" rtlCol="0">
            <a:spAutoFit/>
          </a:bodyPr>
          <a:lstStyle/>
          <a:p>
            <a:pPr algn="ctr"/>
            <a:r>
              <a:rPr lang="en-US" altLang="zh-CN" sz="2400" b="1" dirty="0">
                <a:solidFill>
                  <a:schemeClr val="tx1">
                    <a:lumMod val="85000"/>
                    <a:lumOff val="15000"/>
                  </a:schemeClr>
                </a:solidFill>
                <a:latin typeface="Times New Roman" panose="02020603050405020304" pitchFamily="18" charset="0"/>
                <a:cs typeface="Times New Roman" panose="02020603050405020304" pitchFamily="18" charset="0"/>
              </a:rPr>
              <a:t>Phase Field</a:t>
            </a:r>
            <a:endParaRPr lang="zh-CN" altLang="en-US" sz="24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0" name="圆角矩形 19"/>
          <p:cNvSpPr/>
          <p:nvPr/>
        </p:nvSpPr>
        <p:spPr>
          <a:xfrm>
            <a:off x="4495800" y="3962400"/>
            <a:ext cx="4343400" cy="2286000"/>
          </a:xfrm>
          <a:prstGeom prst="round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Fluid dynamics</a:t>
            </a: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Heat transfer</a:t>
            </a: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Motion of grain</a:t>
            </a:r>
          </a:p>
          <a:p>
            <a:endParaRPr lang="en-US" altLang="zh-CN" sz="2400" dirty="0">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4495800" y="4572000"/>
            <a:ext cx="4343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745664" y="4038600"/>
            <a:ext cx="3864935" cy="461665"/>
          </a:xfrm>
          <a:prstGeom prst="rect">
            <a:avLst/>
          </a:prstGeom>
          <a:noFill/>
        </p:spPr>
        <p:txBody>
          <a:bodyPr wrap="square" rtlCol="0">
            <a:spAutoFit/>
          </a:bodyPr>
          <a:lstStyle/>
          <a:p>
            <a:pPr algn="ctr"/>
            <a:r>
              <a:rPr lang="en-US" altLang="zh-CN" sz="2400" b="1" dirty="0">
                <a:solidFill>
                  <a:schemeClr val="tx1">
                    <a:lumMod val="85000"/>
                    <a:lumOff val="15000"/>
                  </a:schemeClr>
                </a:solidFill>
                <a:latin typeface="Times New Roman" panose="02020603050405020304" pitchFamily="18" charset="0"/>
                <a:cs typeface="Times New Roman" panose="02020603050405020304" pitchFamily="18" charset="0"/>
              </a:rPr>
              <a:t>Thermal Lattice Boltzmann</a:t>
            </a:r>
            <a:endParaRPr lang="zh-CN" altLang="en-US" sz="24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6" name="左右箭头 25"/>
          <p:cNvSpPr/>
          <p:nvPr/>
        </p:nvSpPr>
        <p:spPr>
          <a:xfrm>
            <a:off x="3581400" y="4953000"/>
            <a:ext cx="914400" cy="4572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5999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Field Method</a:t>
            </a:r>
          </a:p>
        </p:txBody>
      </p:sp>
      <p:sp>
        <p:nvSpPr>
          <p:cNvPr id="3" name="Content Placeholder 2"/>
          <p:cNvSpPr>
            <a:spLocks noGrp="1"/>
          </p:cNvSpPr>
          <p:nvPr>
            <p:ph idx="1"/>
          </p:nvPr>
        </p:nvSpPr>
        <p:spPr>
          <a:xfrm>
            <a:off x="152400" y="1187656"/>
            <a:ext cx="8991600" cy="5029200"/>
          </a:xfrm>
        </p:spPr>
        <p:txBody>
          <a:bodyPr>
            <a:normAutofit/>
          </a:bodyPr>
          <a:lstStyle/>
          <a:p>
            <a:r>
              <a:rPr lang="en-US" sz="2400" dirty="0"/>
              <a:t>Phase Field Method (PFM) is a versatile and accurate numerical tool to simulate solidification </a:t>
            </a:r>
            <a:r>
              <a:rPr lang="en-US" sz="2000" dirty="0"/>
              <a:t>(</a:t>
            </a:r>
            <a:r>
              <a:rPr lang="en-US" sz="2000" dirty="0" err="1"/>
              <a:t>Boettinger</a:t>
            </a:r>
            <a:r>
              <a:rPr lang="en-US" sz="2000" dirty="0"/>
              <a:t> et al., 2002; Chen, 2002; Singer-</a:t>
            </a:r>
            <a:r>
              <a:rPr lang="en-US" sz="2000" dirty="0" err="1"/>
              <a:t>Loginova</a:t>
            </a:r>
            <a:r>
              <a:rPr lang="en-US" sz="2000" dirty="0"/>
              <a:t> and Singer, 2008; </a:t>
            </a:r>
            <a:r>
              <a:rPr lang="en-US" sz="2000" dirty="0" err="1"/>
              <a:t>Moelans</a:t>
            </a:r>
            <a:r>
              <a:rPr lang="en-US" sz="2000" dirty="0"/>
              <a:t> et al., 2008; Steinbach, 2009)</a:t>
            </a:r>
            <a:endParaRPr lang="en-US" sz="2400" dirty="0"/>
          </a:p>
          <a:p>
            <a:r>
              <a:rPr lang="en-US" sz="2400" i="1" dirty="0"/>
              <a:t>Phase field</a:t>
            </a:r>
            <a:r>
              <a:rPr lang="en-US" sz="2400" dirty="0"/>
              <a:t> or </a:t>
            </a:r>
            <a:r>
              <a:rPr lang="en-US" sz="2400" i="1" dirty="0"/>
              <a:t>order parameter</a:t>
            </a:r>
            <a:r>
              <a:rPr lang="en-US" sz="2400" dirty="0"/>
              <a:t> </a:t>
            </a:r>
            <a:r>
              <a:rPr lang="el-GR" sz="2400" i="1" dirty="0"/>
              <a:t>ϕ</a:t>
            </a:r>
            <a:r>
              <a:rPr lang="en-US" sz="2400" dirty="0"/>
              <a:t> describes the distribution of phase</a:t>
            </a:r>
          </a:p>
          <a:p>
            <a:r>
              <a:rPr lang="en-US" sz="2400" dirty="0"/>
              <a:t>Free energy functional drives the evolution of microstructure</a:t>
            </a:r>
          </a:p>
          <a:p>
            <a:endParaRPr lang="en-US" sz="2400" dirty="0"/>
          </a:p>
          <a:p>
            <a:endParaRPr lang="en-US" sz="2400" dirty="0"/>
          </a:p>
          <a:p>
            <a:pPr marL="0" indent="0">
              <a:buNone/>
            </a:pPr>
            <a:endParaRPr lang="en-US" sz="2800" dirty="0"/>
          </a:p>
        </p:txBody>
      </p:sp>
      <p:sp>
        <p:nvSpPr>
          <p:cNvPr id="4" name="日期占位符 3"/>
          <p:cNvSpPr>
            <a:spLocks noGrp="1"/>
          </p:cNvSpPr>
          <p:nvPr>
            <p:ph type="dt" sz="half" idx="10"/>
          </p:nvPr>
        </p:nvSpPr>
        <p:spPr/>
        <p:txBody>
          <a:bodyPr/>
          <a:lstStyle/>
          <a:p>
            <a:fld id="{5363F637-56FB-4F9F-A7DC-D0B1ED72C84E}"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12</a:t>
            </a:fld>
            <a:endParaRPr lang="en-US"/>
          </a:p>
        </p:txBody>
      </p:sp>
      <p:cxnSp>
        <p:nvCxnSpPr>
          <p:cNvPr id="12" name="直接连接符 11"/>
          <p:cNvCxnSpPr/>
          <p:nvPr/>
        </p:nvCxnSpPr>
        <p:spPr>
          <a:xfrm>
            <a:off x="304800" y="3886200"/>
            <a:ext cx="3276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95800" y="3886200"/>
            <a:ext cx="4343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1583940474"/>
              </p:ext>
            </p:extLst>
          </p:nvPr>
        </p:nvGraphicFramePr>
        <p:xfrm>
          <a:off x="444307" y="3814910"/>
          <a:ext cx="2629093" cy="720000"/>
        </p:xfrm>
        <a:graphic>
          <a:graphicData uri="http://schemas.openxmlformats.org/presentationml/2006/ole">
            <mc:AlternateContent xmlns:mc="http://schemas.openxmlformats.org/markup-compatibility/2006">
              <mc:Choice xmlns:v="urn:schemas-microsoft-com:vml" Requires="v">
                <p:oleObj spid="_x0000_s13559" name="Equation" r:id="rId5" imgW="1142504" imgH="317362" progId="Equation.DSMT4">
                  <p:embed/>
                </p:oleObj>
              </mc:Choice>
              <mc:Fallback>
                <p:oleObj name="Equation" r:id="rId5" imgW="1142504" imgH="317362"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07" y="3814910"/>
                        <a:ext cx="2629093" cy="720000"/>
                      </a:xfrm>
                      <a:prstGeom prst="rect">
                        <a:avLst/>
                      </a:prstGeom>
                      <a:noFill/>
                    </p:spPr>
                  </p:pic>
                </p:oleObj>
              </mc:Fallback>
            </mc:AlternateContent>
          </a:graphicData>
        </a:graphic>
      </p:graphicFrame>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1356229351"/>
              </p:ext>
            </p:extLst>
          </p:nvPr>
        </p:nvGraphicFramePr>
        <p:xfrm>
          <a:off x="381000" y="4404371"/>
          <a:ext cx="3734064" cy="864000"/>
        </p:xfrm>
        <a:graphic>
          <a:graphicData uri="http://schemas.openxmlformats.org/presentationml/2006/ole">
            <mc:AlternateContent xmlns:mc="http://schemas.openxmlformats.org/markup-compatibility/2006">
              <mc:Choice xmlns:v="urn:schemas-microsoft-com:vml" Requires="v">
                <p:oleObj spid="_x0000_s13560" name="Equation" r:id="rId7" imgW="1790700" imgH="419100" progId="Equation.DSMT4">
                  <p:embed/>
                </p:oleObj>
              </mc:Choice>
              <mc:Fallback>
                <p:oleObj name="Equation" r:id="rId7" imgW="1790700" imgH="4191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4404371"/>
                        <a:ext cx="3734064" cy="864000"/>
                      </a:xfrm>
                      <a:prstGeom prst="rect">
                        <a:avLst/>
                      </a:prstGeom>
                      <a:noFill/>
                    </p:spPr>
                  </p:pic>
                </p:oleObj>
              </mc:Fallback>
            </mc:AlternateContent>
          </a:graphicData>
        </a:graphic>
      </p:graphicFrame>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548722803"/>
              </p:ext>
            </p:extLst>
          </p:nvPr>
        </p:nvGraphicFramePr>
        <p:xfrm>
          <a:off x="390525" y="5367554"/>
          <a:ext cx="6632308" cy="540000"/>
        </p:xfrm>
        <a:graphic>
          <a:graphicData uri="http://schemas.openxmlformats.org/presentationml/2006/ole">
            <mc:AlternateContent xmlns:mc="http://schemas.openxmlformats.org/markup-compatibility/2006">
              <mc:Choice xmlns:v="urn:schemas-microsoft-com:vml" Requires="v">
                <p:oleObj spid="_x0000_s13561" name="Equation" r:id="rId9" imgW="3047760" imgH="241200" progId="Equation.DSMT4">
                  <p:embed/>
                </p:oleObj>
              </mc:Choice>
              <mc:Fallback>
                <p:oleObj name="Equation" r:id="rId9" imgW="3047760" imgH="241200" progId="Equation.DSMT4">
                  <p:embed/>
                  <p:pic>
                    <p:nvPicPr>
                      <p:cNvPr id="0" name="Object 8"/>
                      <p:cNvPicPr>
                        <a:picLocks noChangeAspect="1" noChangeArrowheads="1"/>
                      </p:cNvPicPr>
                      <p:nvPr/>
                    </p:nvPicPr>
                    <p:blipFill>
                      <a:blip r:embed="rId10"/>
                      <a:srcRect/>
                      <a:stretch>
                        <a:fillRect/>
                      </a:stretch>
                    </p:blipFill>
                    <p:spPr bwMode="auto">
                      <a:xfrm>
                        <a:off x="390525" y="5367554"/>
                        <a:ext cx="6632308" cy="540000"/>
                      </a:xfrm>
                      <a:prstGeom prst="rect">
                        <a:avLst/>
                      </a:prstGeom>
                      <a:noFill/>
                    </p:spPr>
                  </p:pic>
                </p:oleObj>
              </mc:Fallback>
            </mc:AlternateContent>
          </a:graphicData>
        </a:graphic>
      </p:graphicFrame>
      <p:sp>
        <p:nvSpPr>
          <p:cNvPr id="25" name="Rectangle 4"/>
          <p:cNvSpPr>
            <a:spLocks noChangeArrowheads="1"/>
          </p:cNvSpPr>
          <p:nvPr/>
        </p:nvSpPr>
        <p:spPr bwMode="auto">
          <a:xfrm>
            <a:off x="6567760" y="3200400"/>
            <a:ext cx="2093084" cy="2017714"/>
          </a:xfrm>
          <a:prstGeom prst="rect">
            <a:avLst/>
          </a:prstGeom>
          <a:solidFill>
            <a:srgbClr val="FFFF00"/>
          </a:solidFill>
          <a:ln w="38100">
            <a:noFill/>
            <a:miter lim="800000"/>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p>
        </p:txBody>
      </p:sp>
      <p:sp>
        <p:nvSpPr>
          <p:cNvPr id="19" name="椭圆 18"/>
          <p:cNvSpPr/>
          <p:nvPr/>
        </p:nvSpPr>
        <p:spPr>
          <a:xfrm>
            <a:off x="7213191" y="3708671"/>
            <a:ext cx="762000" cy="787129"/>
          </a:xfrm>
          <a:prstGeom prst="ellipse">
            <a:avLst/>
          </a:prstGeom>
          <a:solidFill>
            <a:srgbClr val="00B0F0"/>
          </a:solidFill>
          <a:ln w="101600">
            <a:gradFill flip="none" rotWithShape="1">
              <a:gsLst>
                <a:gs pos="0">
                  <a:srgbClr val="FFFF00"/>
                </a:gs>
                <a:gs pos="100000">
                  <a:srgbClr val="0070C0"/>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1" name="对象 30"/>
          <p:cNvGraphicFramePr>
            <a:graphicFrameLocks noChangeAspect="1"/>
          </p:cNvGraphicFramePr>
          <p:nvPr>
            <p:extLst>
              <p:ext uri="{D42A27DB-BD31-4B8C-83A1-F6EECF244321}">
                <p14:modId xmlns:p14="http://schemas.microsoft.com/office/powerpoint/2010/main" val="1978213226"/>
              </p:ext>
            </p:extLst>
          </p:nvPr>
        </p:nvGraphicFramePr>
        <p:xfrm>
          <a:off x="7239385" y="3886064"/>
          <a:ext cx="709612" cy="438150"/>
        </p:xfrm>
        <a:graphic>
          <a:graphicData uri="http://schemas.openxmlformats.org/presentationml/2006/ole">
            <mc:AlternateContent xmlns:mc="http://schemas.openxmlformats.org/markup-compatibility/2006">
              <mc:Choice xmlns:v="urn:schemas-microsoft-com:vml" Requires="v">
                <p:oleObj spid="_x0000_s13562" name="Equation" r:id="rId11" imgW="330120" imgH="203040" progId="Equation.DSMT4">
                  <p:embed/>
                </p:oleObj>
              </mc:Choice>
              <mc:Fallback>
                <p:oleObj name="Equation" r:id="rId11" imgW="330120" imgH="203040" progId="Equation.DSMT4">
                  <p:embed/>
                  <p:pic>
                    <p:nvPicPr>
                      <p:cNvPr id="9" name="对象 8"/>
                      <p:cNvPicPr/>
                      <p:nvPr/>
                    </p:nvPicPr>
                    <p:blipFill>
                      <a:blip r:embed="rId12"/>
                      <a:stretch>
                        <a:fillRect/>
                      </a:stretch>
                    </p:blipFill>
                    <p:spPr>
                      <a:xfrm>
                        <a:off x="7239385" y="3886064"/>
                        <a:ext cx="709612" cy="438150"/>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901979475"/>
              </p:ext>
            </p:extLst>
          </p:nvPr>
        </p:nvGraphicFramePr>
        <p:xfrm>
          <a:off x="6736944" y="4712804"/>
          <a:ext cx="1004881" cy="454256"/>
        </p:xfrm>
        <a:graphic>
          <a:graphicData uri="http://schemas.openxmlformats.org/presentationml/2006/ole">
            <mc:AlternateContent xmlns:mc="http://schemas.openxmlformats.org/markup-compatibility/2006">
              <mc:Choice xmlns:v="urn:schemas-microsoft-com:vml" Requires="v">
                <p:oleObj spid="_x0000_s13563" name="Equation" r:id="rId13" imgW="355320" imgH="203040" progId="Equation.DSMT4">
                  <p:embed/>
                </p:oleObj>
              </mc:Choice>
              <mc:Fallback>
                <p:oleObj name="Equation" r:id="rId13" imgW="355320" imgH="203040" progId="Equation.DSMT4">
                  <p:embed/>
                  <p:pic>
                    <p:nvPicPr>
                      <p:cNvPr id="9" name="对象 8"/>
                      <p:cNvPicPr/>
                      <p:nvPr/>
                    </p:nvPicPr>
                    <p:blipFill>
                      <a:blip r:embed="rId14"/>
                      <a:stretch>
                        <a:fillRect/>
                      </a:stretch>
                    </p:blipFill>
                    <p:spPr>
                      <a:xfrm>
                        <a:off x="6736944" y="4712804"/>
                        <a:ext cx="1004881" cy="454256"/>
                      </a:xfrm>
                      <a:prstGeom prst="rect">
                        <a:avLst/>
                      </a:prstGeom>
                    </p:spPr>
                  </p:pic>
                </p:oleObj>
              </mc:Fallback>
            </mc:AlternateContent>
          </a:graphicData>
        </a:graphic>
      </p:graphicFrame>
      <p:sp>
        <p:nvSpPr>
          <p:cNvPr id="33" name="文本框 32"/>
          <p:cNvSpPr txBox="1"/>
          <p:nvPr/>
        </p:nvSpPr>
        <p:spPr>
          <a:xfrm>
            <a:off x="7732712" y="4731061"/>
            <a:ext cx="978158" cy="369332"/>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Liquid</a:t>
            </a:r>
            <a:endParaRPr lang="zh-CN" altLang="en-US" b="1"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6958781" y="3232171"/>
            <a:ext cx="1270819" cy="376798"/>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Solid</a:t>
            </a:r>
            <a:endParaRPr lang="zh-CN" altLang="en-US" b="1" dirty="0">
              <a:latin typeface="Times New Roman" panose="02020603050405020304" pitchFamily="18" charset="0"/>
              <a:cs typeface="Times New Roman" panose="02020603050405020304" pitchFamily="18" charset="0"/>
            </a:endParaRPr>
          </a:p>
        </p:txBody>
      </p:sp>
      <p:cxnSp>
        <p:nvCxnSpPr>
          <p:cNvPr id="36" name="直接箭头连接符 35"/>
          <p:cNvCxnSpPr>
            <a:stCxn id="34" idx="2"/>
            <a:endCxn id="31" idx="0"/>
          </p:cNvCxnSpPr>
          <p:nvPr/>
        </p:nvCxnSpPr>
        <p:spPr>
          <a:xfrm>
            <a:off x="7594191" y="3608969"/>
            <a:ext cx="0" cy="27709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custDataLst>
      <p:tags r:id="rId2"/>
    </p:custDataLst>
    <p:extLst>
      <p:ext uri="{BB962C8B-B14F-4D97-AF65-F5344CB8AC3E}">
        <p14:creationId xmlns:p14="http://schemas.microsoft.com/office/powerpoint/2010/main" val="405993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Implemented PFM</a:t>
            </a:r>
          </a:p>
        </p:txBody>
      </p:sp>
      <p:sp>
        <p:nvSpPr>
          <p:cNvPr id="3" name="Content Placeholder 2"/>
          <p:cNvSpPr>
            <a:spLocks noGrp="1"/>
          </p:cNvSpPr>
          <p:nvPr>
            <p:ph idx="1"/>
          </p:nvPr>
        </p:nvSpPr>
        <p:spPr/>
        <p:txBody>
          <a:bodyPr>
            <a:normAutofit/>
          </a:bodyPr>
          <a:lstStyle/>
          <a:p>
            <a:r>
              <a:rPr lang="en-US" sz="2400" dirty="0"/>
              <a:t>Kinetic equation for the phase field</a:t>
            </a:r>
          </a:p>
          <a:p>
            <a:pPr marL="0" indent="0">
              <a:buNone/>
            </a:pPr>
            <a:endParaRPr lang="en-US" sz="2400" dirty="0"/>
          </a:p>
          <a:p>
            <a:pPr marL="0" indent="0">
              <a:buNone/>
            </a:pPr>
            <a:endParaRPr lang="en-US" sz="2400" dirty="0"/>
          </a:p>
          <a:p>
            <a:r>
              <a:rPr lang="en-US" altLang="zh-CN" sz="2400" dirty="0"/>
              <a:t>Kinetic equation for the composition field</a:t>
            </a:r>
          </a:p>
          <a:p>
            <a:pPr marL="0" indent="0">
              <a:buNone/>
            </a:pPr>
            <a:endParaRPr lang="en-US" altLang="zh-CN" sz="2400" dirty="0"/>
          </a:p>
          <a:p>
            <a:pPr marL="0" indent="0">
              <a:buNone/>
            </a:pPr>
            <a:endParaRPr lang="en-US" altLang="zh-CN" sz="2400" dirty="0"/>
          </a:p>
          <a:p>
            <a:pPr marL="0" indent="0">
              <a:buNone/>
            </a:pPr>
            <a:endParaRPr lang="en-US" altLang="zh-CN" sz="2400" dirty="0"/>
          </a:p>
          <a:p>
            <a:pPr lvl="1"/>
            <a:r>
              <a:rPr lang="en-US" altLang="zh-CN" sz="2000" dirty="0"/>
              <a:t>Advection effect is considered in solute transport and phase transition</a:t>
            </a:r>
          </a:p>
          <a:p>
            <a:pPr lvl="1"/>
            <a:r>
              <a:rPr lang="en-US" altLang="zh-CN" sz="2000" dirty="0"/>
              <a:t>Anti-trapping current</a:t>
            </a:r>
          </a:p>
          <a:p>
            <a:endParaRPr lang="en-US" altLang="zh-CN" sz="2400" dirty="0"/>
          </a:p>
          <a:p>
            <a:pPr marL="0" indent="0">
              <a:buNone/>
            </a:pPr>
            <a:endParaRPr lang="en-US" sz="2400" dirty="0"/>
          </a:p>
          <a:p>
            <a:endParaRPr lang="en-US" sz="2400" dirty="0"/>
          </a:p>
          <a:p>
            <a:pPr marL="0" indent="0">
              <a:buNone/>
            </a:pPr>
            <a:endParaRPr lang="en-US" sz="2800" dirty="0"/>
          </a:p>
        </p:txBody>
      </p:sp>
      <p:sp>
        <p:nvSpPr>
          <p:cNvPr id="4" name="日期占位符 3"/>
          <p:cNvSpPr>
            <a:spLocks noGrp="1"/>
          </p:cNvSpPr>
          <p:nvPr>
            <p:ph type="dt" sz="half" idx="10"/>
          </p:nvPr>
        </p:nvSpPr>
        <p:spPr/>
        <p:txBody>
          <a:bodyPr/>
          <a:lstStyle/>
          <a:p>
            <a:fld id="{E85803B9-86CE-44AC-82FD-BE082E9AD88C}"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13</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624745496"/>
              </p:ext>
            </p:extLst>
          </p:nvPr>
        </p:nvGraphicFramePr>
        <p:xfrm>
          <a:off x="1243375" y="1752600"/>
          <a:ext cx="6529025" cy="900000"/>
        </p:xfrm>
        <a:graphic>
          <a:graphicData uri="http://schemas.openxmlformats.org/presentationml/2006/ole">
            <mc:AlternateContent xmlns:mc="http://schemas.openxmlformats.org/markup-compatibility/2006">
              <mc:Choice xmlns:v="urn:schemas-microsoft-com:vml" Requires="v">
                <p:oleObj spid="_x0000_s2756" name="Equation" r:id="rId5" imgW="3213000" imgH="444240" progId="Equation.DSMT4">
                  <p:embed/>
                </p:oleObj>
              </mc:Choice>
              <mc:Fallback>
                <p:oleObj name="Equation" r:id="rId5" imgW="3213000" imgH="444240" progId="Equation.DSMT4">
                  <p:embed/>
                  <p:pic>
                    <p:nvPicPr>
                      <p:cNvPr id="0" name="Object 1"/>
                      <p:cNvPicPr>
                        <a:picLocks noChangeAspect="1" noChangeArrowheads="1"/>
                      </p:cNvPicPr>
                      <p:nvPr/>
                    </p:nvPicPr>
                    <p:blipFill>
                      <a:blip r:embed="rId6"/>
                      <a:srcRect/>
                      <a:stretch>
                        <a:fillRect/>
                      </a:stretch>
                    </p:blipFill>
                    <p:spPr bwMode="auto">
                      <a:xfrm>
                        <a:off x="1243375" y="1752600"/>
                        <a:ext cx="6529025" cy="90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2109078035"/>
              </p:ext>
            </p:extLst>
          </p:nvPr>
        </p:nvGraphicFramePr>
        <p:xfrm>
          <a:off x="722269" y="3157800"/>
          <a:ext cx="7735931" cy="576000"/>
        </p:xfrm>
        <a:graphic>
          <a:graphicData uri="http://schemas.openxmlformats.org/presentationml/2006/ole">
            <mc:AlternateContent xmlns:mc="http://schemas.openxmlformats.org/markup-compatibility/2006">
              <mc:Choice xmlns:v="urn:schemas-microsoft-com:vml" Requires="v">
                <p:oleObj spid="_x0000_s2757" name="Equation" r:id="rId7" imgW="3225600" imgH="241200" progId="Equation.DSMT4">
                  <p:embed/>
                </p:oleObj>
              </mc:Choice>
              <mc:Fallback>
                <p:oleObj name="Equation" r:id="rId7" imgW="3225600" imgH="241200" progId="Equation.DSMT4">
                  <p:embed/>
                  <p:pic>
                    <p:nvPicPr>
                      <p:cNvPr id="0" name="Object 3"/>
                      <p:cNvPicPr>
                        <a:picLocks noChangeAspect="1" noChangeArrowheads="1"/>
                      </p:cNvPicPr>
                      <p:nvPr/>
                    </p:nvPicPr>
                    <p:blipFill>
                      <a:blip r:embed="rId8"/>
                      <a:srcRect/>
                      <a:stretch>
                        <a:fillRect/>
                      </a:stretch>
                    </p:blipFill>
                    <p:spPr bwMode="auto">
                      <a:xfrm>
                        <a:off x="722269" y="3157800"/>
                        <a:ext cx="7735931"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圆角矩形 18"/>
          <p:cNvSpPr/>
          <p:nvPr/>
        </p:nvSpPr>
        <p:spPr>
          <a:xfrm>
            <a:off x="1600200" y="1981200"/>
            <a:ext cx="838200" cy="499800"/>
          </a:xfrm>
          <a:prstGeom prst="roundRect">
            <a:avLst/>
          </a:prstGeom>
          <a:noFill/>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圆角矩形 19"/>
          <p:cNvSpPr/>
          <p:nvPr/>
        </p:nvSpPr>
        <p:spPr>
          <a:xfrm>
            <a:off x="1243375" y="3157800"/>
            <a:ext cx="3733800" cy="669860"/>
          </a:xfrm>
          <a:prstGeom prst="round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3400514907"/>
              </p:ext>
            </p:extLst>
          </p:nvPr>
        </p:nvGraphicFramePr>
        <p:xfrm>
          <a:off x="2438400" y="4876800"/>
          <a:ext cx="3689785" cy="864000"/>
        </p:xfrm>
        <a:graphic>
          <a:graphicData uri="http://schemas.openxmlformats.org/presentationml/2006/ole">
            <mc:AlternateContent xmlns:mc="http://schemas.openxmlformats.org/markup-compatibility/2006">
              <mc:Choice xmlns:v="urn:schemas-microsoft-com:vml" Requires="v">
                <p:oleObj spid="_x0000_s2758" name="Equation" r:id="rId9" imgW="1726451" imgH="393529" progId="Equation.DSMT4">
                  <p:embed/>
                </p:oleObj>
              </mc:Choice>
              <mc:Fallback>
                <p:oleObj name="Equation" r:id="rId9" imgW="1726451" imgH="393529"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4876800"/>
                        <a:ext cx="3689785" cy="8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圆角矩形 19"/>
          <p:cNvSpPr/>
          <p:nvPr/>
        </p:nvSpPr>
        <p:spPr>
          <a:xfrm>
            <a:off x="7696200" y="3110870"/>
            <a:ext cx="838200" cy="669860"/>
          </a:xfrm>
          <a:prstGeom prst="round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421901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Thermal Lattice Boltzmann Method</a:t>
            </a:r>
          </a:p>
        </p:txBody>
      </p:sp>
      <p:sp>
        <p:nvSpPr>
          <p:cNvPr id="3" name="Content Placeholder 2"/>
          <p:cNvSpPr>
            <a:spLocks noGrp="1"/>
          </p:cNvSpPr>
          <p:nvPr>
            <p:ph idx="1"/>
          </p:nvPr>
        </p:nvSpPr>
        <p:spPr/>
        <p:txBody>
          <a:bodyPr>
            <a:normAutofit fontScale="92500" lnSpcReduction="10000"/>
          </a:bodyPr>
          <a:lstStyle/>
          <a:p>
            <a:r>
              <a:rPr lang="en-US" sz="2400" dirty="0"/>
              <a:t>Coupling of melt flow with heat transfer</a:t>
            </a:r>
          </a:p>
          <a:p>
            <a:endParaRPr lang="en-US" sz="2400" dirty="0"/>
          </a:p>
          <a:p>
            <a:endParaRPr lang="en-US" sz="2400" dirty="0"/>
          </a:p>
          <a:p>
            <a:endParaRPr lang="en-US" sz="2400" dirty="0"/>
          </a:p>
          <a:p>
            <a:pPr marL="0" indent="0">
              <a:buNone/>
            </a:pPr>
            <a:endParaRPr lang="en-US" sz="2400" dirty="0"/>
          </a:p>
          <a:p>
            <a:pPr marL="0" indent="0">
              <a:buNone/>
            </a:pPr>
            <a:endParaRPr lang="en-US" sz="2400" dirty="0"/>
          </a:p>
          <a:p>
            <a:r>
              <a:rPr lang="en-US" sz="2400" dirty="0"/>
              <a:t>Kinetic equations for </a:t>
            </a:r>
            <a:r>
              <a:rPr lang="en-US" sz="2400" i="1" dirty="0"/>
              <a:t>density</a:t>
            </a:r>
            <a:r>
              <a:rPr lang="en-US" sz="2400" dirty="0"/>
              <a:t> and </a:t>
            </a:r>
            <a:r>
              <a:rPr lang="en-US" sz="2400" i="1" dirty="0"/>
              <a:t>temperature</a:t>
            </a:r>
            <a:r>
              <a:rPr lang="en-US" sz="2400" dirty="0"/>
              <a:t> particle distributions</a:t>
            </a:r>
          </a:p>
          <a:p>
            <a:pPr marL="0" indent="0">
              <a:buNone/>
            </a:pPr>
            <a:endParaRPr lang="en-US" sz="2800" dirty="0"/>
          </a:p>
          <a:p>
            <a:pPr marL="0" indent="0">
              <a:buNone/>
            </a:pPr>
            <a:endParaRPr lang="en-US" sz="2800" dirty="0"/>
          </a:p>
          <a:p>
            <a:pPr marL="0" indent="0">
              <a:buNone/>
            </a:pPr>
            <a:endParaRPr lang="en-US" sz="2200" dirty="0"/>
          </a:p>
          <a:p>
            <a:pPr marL="0" indent="0">
              <a:buNone/>
            </a:pPr>
            <a:endParaRPr lang="en-US" sz="2200" dirty="0"/>
          </a:p>
          <a:p>
            <a:pPr marL="0" indent="0">
              <a:buNone/>
            </a:pPr>
            <a:endParaRPr lang="en-US" sz="2200" dirty="0"/>
          </a:p>
          <a:p>
            <a:pPr lvl="1"/>
            <a:r>
              <a:rPr lang="en-US" sz="1800" dirty="0"/>
              <a:t>Macroscopic quantities of density, velocity, and temperature are calculated from </a:t>
            </a:r>
            <a:r>
              <a:rPr lang="en-US" sz="1800" i="1" dirty="0" err="1"/>
              <a:t>f</a:t>
            </a:r>
            <a:r>
              <a:rPr lang="en-US" sz="1800" i="1" baseline="-25000" dirty="0" err="1"/>
              <a:t>i</a:t>
            </a:r>
            <a:r>
              <a:rPr lang="en-US" sz="1800" dirty="0" err="1"/>
              <a:t>’s</a:t>
            </a:r>
            <a:r>
              <a:rPr lang="en-US" sz="1800" dirty="0"/>
              <a:t> and </a:t>
            </a:r>
            <a:r>
              <a:rPr lang="en-US" sz="1800" i="1" dirty="0" err="1"/>
              <a:t>g</a:t>
            </a:r>
            <a:r>
              <a:rPr lang="en-US" sz="1800" i="1" baseline="-25000" dirty="0" err="1"/>
              <a:t>i</a:t>
            </a:r>
            <a:r>
              <a:rPr lang="en-US" sz="1800" dirty="0" err="1"/>
              <a:t>’s</a:t>
            </a:r>
            <a:r>
              <a:rPr lang="en-US" sz="1800" dirty="0"/>
              <a:t>.</a:t>
            </a:r>
          </a:p>
        </p:txBody>
      </p:sp>
      <p:sp>
        <p:nvSpPr>
          <p:cNvPr id="4" name="日期占位符 3"/>
          <p:cNvSpPr>
            <a:spLocks noGrp="1"/>
          </p:cNvSpPr>
          <p:nvPr>
            <p:ph type="dt" sz="half" idx="10"/>
          </p:nvPr>
        </p:nvSpPr>
        <p:spPr/>
        <p:txBody>
          <a:bodyPr/>
          <a:lstStyle/>
          <a:p>
            <a:fld id="{08DF3139-9C1D-4AC6-A611-CDBCDD5323FF}"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14</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66800406"/>
              </p:ext>
            </p:extLst>
          </p:nvPr>
        </p:nvGraphicFramePr>
        <p:xfrm>
          <a:off x="2940050" y="1676400"/>
          <a:ext cx="1285875" cy="360363"/>
        </p:xfrm>
        <a:graphic>
          <a:graphicData uri="http://schemas.openxmlformats.org/presentationml/2006/ole">
            <mc:AlternateContent xmlns:mc="http://schemas.openxmlformats.org/markup-compatibility/2006">
              <mc:Choice xmlns:v="urn:schemas-microsoft-com:vml" Requires="v">
                <p:oleObj spid="_x0000_s14476" name="Equation" r:id="rId5" imgW="685800" imgH="190440" progId="Equation.DSMT4">
                  <p:embed/>
                </p:oleObj>
              </mc:Choice>
              <mc:Fallback>
                <p:oleObj name="Equation" r:id="rId5" imgW="685800" imgH="190440" progId="Equation.DSMT4">
                  <p:embed/>
                  <p:pic>
                    <p:nvPicPr>
                      <p:cNvPr id="0" name="Object 5"/>
                      <p:cNvPicPr>
                        <a:picLocks noChangeAspect="1" noChangeArrowheads="1"/>
                      </p:cNvPicPr>
                      <p:nvPr/>
                    </p:nvPicPr>
                    <p:blipFill>
                      <a:blip r:embed="rId6"/>
                      <a:srcRect/>
                      <a:stretch>
                        <a:fillRect/>
                      </a:stretch>
                    </p:blipFill>
                    <p:spPr bwMode="auto">
                      <a:xfrm>
                        <a:off x="2940050" y="1676400"/>
                        <a:ext cx="12858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1572795265"/>
              </p:ext>
            </p:extLst>
          </p:nvPr>
        </p:nvGraphicFramePr>
        <p:xfrm>
          <a:off x="1511060" y="1935715"/>
          <a:ext cx="5094678" cy="720000"/>
        </p:xfrm>
        <a:graphic>
          <a:graphicData uri="http://schemas.openxmlformats.org/presentationml/2006/ole">
            <mc:AlternateContent xmlns:mc="http://schemas.openxmlformats.org/markup-compatibility/2006">
              <mc:Choice xmlns:v="urn:schemas-microsoft-com:vml" Requires="v">
                <p:oleObj spid="_x0000_s14477" name="Equation" r:id="rId7" imgW="2654300" imgH="368300" progId="Equation.DSMT4">
                  <p:embed/>
                </p:oleObj>
              </mc:Choice>
              <mc:Fallback>
                <p:oleObj name="Equation" r:id="rId7" imgW="2654300" imgH="3683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060" y="1935715"/>
                        <a:ext cx="5094678"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1658221486"/>
              </p:ext>
            </p:extLst>
          </p:nvPr>
        </p:nvGraphicFramePr>
        <p:xfrm>
          <a:off x="2187746" y="2536016"/>
          <a:ext cx="3177597" cy="720000"/>
        </p:xfrm>
        <a:graphic>
          <a:graphicData uri="http://schemas.openxmlformats.org/presentationml/2006/ole">
            <mc:AlternateContent xmlns:mc="http://schemas.openxmlformats.org/markup-compatibility/2006">
              <mc:Choice xmlns:v="urn:schemas-microsoft-com:vml" Requires="v">
                <p:oleObj spid="_x0000_s14478" name="Equation" r:id="rId9" imgW="1574117" imgH="355446" progId="Equation.DSMT4">
                  <p:embed/>
                </p:oleObj>
              </mc:Choice>
              <mc:Fallback>
                <p:oleObj name="Equation" r:id="rId9" imgW="1574117" imgH="355446"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7746" y="2536016"/>
                        <a:ext cx="3177597"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2771706531"/>
              </p:ext>
            </p:extLst>
          </p:nvPr>
        </p:nvGraphicFramePr>
        <p:xfrm>
          <a:off x="2367736" y="3898887"/>
          <a:ext cx="6007869" cy="720000"/>
        </p:xfrm>
        <a:graphic>
          <a:graphicData uri="http://schemas.openxmlformats.org/presentationml/2006/ole">
            <mc:AlternateContent xmlns:mc="http://schemas.openxmlformats.org/markup-compatibility/2006">
              <mc:Choice xmlns:v="urn:schemas-microsoft-com:vml" Requires="v">
                <p:oleObj spid="_x0000_s14479" name="Equation" r:id="rId11" imgW="3251160" imgH="393480" progId="Equation.DSMT4">
                  <p:embed/>
                </p:oleObj>
              </mc:Choice>
              <mc:Fallback>
                <p:oleObj name="Equation" r:id="rId11" imgW="3251160" imgH="393480" progId="Equation.DSMT4">
                  <p:embed/>
                  <p:pic>
                    <p:nvPicPr>
                      <p:cNvPr id="0" name="Object 11"/>
                      <p:cNvPicPr>
                        <a:picLocks noChangeAspect="1" noChangeArrowheads="1"/>
                      </p:cNvPicPr>
                      <p:nvPr/>
                    </p:nvPicPr>
                    <p:blipFill>
                      <a:blip r:embed="rId12"/>
                      <a:srcRect/>
                      <a:stretch>
                        <a:fillRect/>
                      </a:stretch>
                    </p:blipFill>
                    <p:spPr bwMode="auto">
                      <a:xfrm>
                        <a:off x="2367736" y="3898887"/>
                        <a:ext cx="6007869"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8" name="对象 27"/>
          <p:cNvGraphicFramePr>
            <a:graphicFrameLocks noChangeAspect="1"/>
          </p:cNvGraphicFramePr>
          <p:nvPr>
            <p:extLst>
              <p:ext uri="{D42A27DB-BD31-4B8C-83A1-F6EECF244321}">
                <p14:modId xmlns:p14="http://schemas.microsoft.com/office/powerpoint/2010/main" val="1383954194"/>
              </p:ext>
            </p:extLst>
          </p:nvPr>
        </p:nvGraphicFramePr>
        <p:xfrm>
          <a:off x="2348686" y="4532601"/>
          <a:ext cx="6033313" cy="720000"/>
        </p:xfrm>
        <a:graphic>
          <a:graphicData uri="http://schemas.openxmlformats.org/presentationml/2006/ole">
            <mc:AlternateContent xmlns:mc="http://schemas.openxmlformats.org/markup-compatibility/2006">
              <mc:Choice xmlns:v="urn:schemas-microsoft-com:vml" Requires="v">
                <p:oleObj spid="_x0000_s14480" name="Equation" r:id="rId13" imgW="3276360" imgH="393480" progId="Equation.DSMT4">
                  <p:embed/>
                </p:oleObj>
              </mc:Choice>
              <mc:Fallback>
                <p:oleObj name="Equation" r:id="rId13" imgW="3276360" imgH="393480" progId="Equation.DSMT4">
                  <p:embed/>
                  <p:pic>
                    <p:nvPicPr>
                      <p:cNvPr id="0" name="Object 13"/>
                      <p:cNvPicPr>
                        <a:picLocks noChangeAspect="1" noChangeArrowheads="1"/>
                      </p:cNvPicPr>
                      <p:nvPr/>
                    </p:nvPicPr>
                    <p:blipFill>
                      <a:blip r:embed="rId14"/>
                      <a:srcRect/>
                      <a:stretch>
                        <a:fillRect/>
                      </a:stretch>
                    </p:blipFill>
                    <p:spPr bwMode="auto">
                      <a:xfrm>
                        <a:off x="2348686" y="4532601"/>
                        <a:ext cx="6033313"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文本框 32"/>
          <p:cNvSpPr txBox="1"/>
          <p:nvPr/>
        </p:nvSpPr>
        <p:spPr>
          <a:xfrm>
            <a:off x="380999" y="4040787"/>
            <a:ext cx="1524000" cy="461665"/>
          </a:xfrm>
          <a:prstGeom prst="rect">
            <a:avLst/>
          </a:prstGeom>
          <a:noFill/>
        </p:spPr>
        <p:txBody>
          <a:bodyPr wrap="square" rtlCol="0">
            <a:spAutoFit/>
          </a:bodyPr>
          <a:lstStyle/>
          <a:p>
            <a:r>
              <a:rPr lang="en-US" altLang="zh-CN" sz="2400" i="1" dirty="0">
                <a:solidFill>
                  <a:schemeClr val="tx2">
                    <a:lumMod val="60000"/>
                    <a:lumOff val="40000"/>
                  </a:schemeClr>
                </a:solidFill>
                <a:latin typeface="Times New Roman" panose="02020603050405020304" pitchFamily="18" charset="0"/>
                <a:cs typeface="Times New Roman" panose="02020603050405020304" pitchFamily="18" charset="0"/>
              </a:rPr>
              <a:t>Density:</a:t>
            </a:r>
            <a:endParaRPr lang="zh-CN" altLang="en-US" sz="24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380998" y="4638536"/>
            <a:ext cx="1739087" cy="461665"/>
          </a:xfrm>
          <a:prstGeom prst="rect">
            <a:avLst/>
          </a:prstGeom>
          <a:noFill/>
        </p:spPr>
        <p:txBody>
          <a:bodyPr wrap="square" rtlCol="0">
            <a:spAutoFit/>
          </a:bodyPr>
          <a:lstStyle/>
          <a:p>
            <a:r>
              <a:rPr lang="en-US" altLang="zh-CN" sz="2400" i="1" dirty="0">
                <a:solidFill>
                  <a:schemeClr val="tx2">
                    <a:lumMod val="60000"/>
                    <a:lumOff val="40000"/>
                  </a:schemeClr>
                </a:solidFill>
                <a:latin typeface="Times New Roman" panose="02020603050405020304" pitchFamily="18" charset="0"/>
                <a:cs typeface="Times New Roman" panose="02020603050405020304" pitchFamily="18" charset="0"/>
              </a:rPr>
              <a:t>Temperature:</a:t>
            </a:r>
            <a:endParaRPr lang="zh-CN" altLang="en-US" sz="24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2"/>
    </p:custDataLst>
    <p:extLst>
      <p:ext uri="{BB962C8B-B14F-4D97-AF65-F5344CB8AC3E}">
        <p14:creationId xmlns:p14="http://schemas.microsoft.com/office/powerpoint/2010/main" val="191963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Thermal Lattice Boltzmann Method</a:t>
            </a:r>
          </a:p>
        </p:txBody>
      </p:sp>
      <p:sp>
        <p:nvSpPr>
          <p:cNvPr id="3" name="Content Placeholder 2"/>
          <p:cNvSpPr>
            <a:spLocks noGrp="1"/>
          </p:cNvSpPr>
          <p:nvPr>
            <p:ph idx="1"/>
          </p:nvPr>
        </p:nvSpPr>
        <p:spPr/>
        <p:txBody>
          <a:bodyPr/>
          <a:lstStyle/>
          <a:p>
            <a:r>
              <a:rPr lang="en-US" dirty="0"/>
              <a:t>Latent heat</a:t>
            </a:r>
          </a:p>
          <a:p>
            <a:endParaRPr lang="en-US" dirty="0"/>
          </a:p>
          <a:p>
            <a:r>
              <a:rPr lang="en-US" dirty="0"/>
              <a:t>Force source</a:t>
            </a:r>
          </a:p>
          <a:p>
            <a:endParaRPr lang="en-US" dirty="0"/>
          </a:p>
          <a:p>
            <a:r>
              <a:rPr lang="en-US" dirty="0"/>
              <a:t>Heat source</a:t>
            </a:r>
          </a:p>
          <a:p>
            <a:endParaRPr lang="en-US" dirty="0"/>
          </a:p>
          <a:p>
            <a:endParaRPr lang="en-US" dirty="0"/>
          </a:p>
          <a:p>
            <a:pPr lvl="2"/>
            <a:r>
              <a:rPr lang="en-US" dirty="0"/>
              <a:t>weights (for D2Q9)</a:t>
            </a:r>
          </a:p>
        </p:txBody>
      </p:sp>
      <p:sp>
        <p:nvSpPr>
          <p:cNvPr id="4" name="Date Placeholder 3"/>
          <p:cNvSpPr>
            <a:spLocks noGrp="1"/>
          </p:cNvSpPr>
          <p:nvPr>
            <p:ph type="dt" sz="half" idx="10"/>
          </p:nvPr>
        </p:nvSpPr>
        <p:spPr/>
        <p:txBody>
          <a:bodyPr/>
          <a:lstStyle/>
          <a:p>
            <a:fld id="{4E2B704F-E088-4B66-AD2D-7F710678E668}"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15</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571047410"/>
              </p:ext>
            </p:extLst>
          </p:nvPr>
        </p:nvGraphicFramePr>
        <p:xfrm>
          <a:off x="2971800" y="1374774"/>
          <a:ext cx="1219200" cy="821635"/>
        </p:xfrm>
        <a:graphic>
          <a:graphicData uri="http://schemas.openxmlformats.org/presentationml/2006/ole">
            <mc:AlternateContent xmlns:mc="http://schemas.openxmlformats.org/markup-compatibility/2006">
              <mc:Choice xmlns:v="urn:schemas-microsoft-com:vml" Requires="v">
                <p:oleObj spid="_x0000_s12597" r:id="rId5" imgW="596641" imgH="393529" progId="Equation.DSMT4">
                  <p:embed/>
                </p:oleObj>
              </mc:Choice>
              <mc:Fallback>
                <p:oleObj r:id="rId5" imgW="596641" imgH="393529"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4774"/>
                        <a:ext cx="1219200" cy="821635"/>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01314779"/>
              </p:ext>
            </p:extLst>
          </p:nvPr>
        </p:nvGraphicFramePr>
        <p:xfrm>
          <a:off x="2702642" y="2848897"/>
          <a:ext cx="4359963" cy="954156"/>
        </p:xfrm>
        <a:graphic>
          <a:graphicData uri="http://schemas.openxmlformats.org/presentationml/2006/ole">
            <mc:AlternateContent xmlns:mc="http://schemas.openxmlformats.org/markup-compatibility/2006">
              <mc:Choice xmlns:v="urn:schemas-microsoft-com:vml" Requires="v">
                <p:oleObj spid="_x0000_s12598" r:id="rId7" imgW="2044700" imgH="444500" progId="Equation.DSMT4">
                  <p:embed/>
                </p:oleObj>
              </mc:Choice>
              <mc:Fallback>
                <p:oleObj r:id="rId7" imgW="2044700" imgH="4445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2642" y="2848897"/>
                        <a:ext cx="4359963" cy="954156"/>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324289207"/>
              </p:ext>
            </p:extLst>
          </p:nvPr>
        </p:nvGraphicFramePr>
        <p:xfrm>
          <a:off x="2831690" y="4075181"/>
          <a:ext cx="1892709" cy="884903"/>
        </p:xfrm>
        <a:graphic>
          <a:graphicData uri="http://schemas.openxmlformats.org/presentationml/2006/ole">
            <mc:AlternateContent xmlns:mc="http://schemas.openxmlformats.org/markup-compatibility/2006">
              <mc:Choice xmlns:v="urn:schemas-microsoft-com:vml" Requires="v">
                <p:oleObj spid="_x0000_s12599" r:id="rId9" imgW="977476" imgH="444307" progId="Equation.DSMT4">
                  <p:embed/>
                </p:oleObj>
              </mc:Choice>
              <mc:Fallback>
                <p:oleObj r:id="rId9" imgW="977476" imgH="444307"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1690" y="4075181"/>
                        <a:ext cx="1892709" cy="884903"/>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165600164"/>
              </p:ext>
            </p:extLst>
          </p:nvPr>
        </p:nvGraphicFramePr>
        <p:xfrm>
          <a:off x="4104222" y="5386614"/>
          <a:ext cx="2029632" cy="709386"/>
        </p:xfrm>
        <a:graphic>
          <a:graphicData uri="http://schemas.openxmlformats.org/presentationml/2006/ole">
            <mc:AlternateContent xmlns:mc="http://schemas.openxmlformats.org/markup-compatibility/2006">
              <mc:Choice xmlns:v="urn:schemas-microsoft-com:vml" Requires="v">
                <p:oleObj spid="_x0000_s12600" r:id="rId11" imgW="1282700" imgH="469900" progId="Equation.DSMT4">
                  <p:embed/>
                </p:oleObj>
              </mc:Choice>
              <mc:Fallback>
                <p:oleObj r:id="rId11" imgW="1282700" imgH="4699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4222" y="5386614"/>
                        <a:ext cx="2029632" cy="709386"/>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3726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620000" cy="1143000"/>
          </a:xfrm>
        </p:spPr>
        <p:txBody>
          <a:bodyPr>
            <a:normAutofit/>
          </a:bodyPr>
          <a:lstStyle/>
          <a:p>
            <a:r>
              <a:rPr lang="en-US" sz="2800" dirty="0"/>
              <a:t>Motion of Grain</a:t>
            </a:r>
          </a:p>
        </p:txBody>
      </p:sp>
      <p:sp>
        <p:nvSpPr>
          <p:cNvPr id="3" name="Content Placeholder 2"/>
          <p:cNvSpPr>
            <a:spLocks noGrp="1"/>
          </p:cNvSpPr>
          <p:nvPr>
            <p:ph idx="1"/>
          </p:nvPr>
        </p:nvSpPr>
        <p:spPr>
          <a:xfrm>
            <a:off x="76200" y="1219200"/>
            <a:ext cx="8991600" cy="5029200"/>
          </a:xfrm>
        </p:spPr>
        <p:txBody>
          <a:bodyPr>
            <a:normAutofit/>
          </a:bodyPr>
          <a:lstStyle/>
          <a:p>
            <a:r>
              <a:rPr lang="en-US" altLang="zh-CN" sz="2400" dirty="0"/>
              <a:t>Motion of grain includes rigid translation and rotation of the grains.</a:t>
            </a:r>
          </a:p>
          <a:p>
            <a:endParaRPr lang="en-US" altLang="zh-CN" sz="2400" dirty="0"/>
          </a:p>
          <a:p>
            <a:pPr lvl="1"/>
            <a:r>
              <a:rPr lang="en-US" altLang="zh-CN" sz="2000" dirty="0"/>
              <a:t>Total force and torque acting on a grain</a:t>
            </a:r>
          </a:p>
          <a:p>
            <a:pPr lvl="1"/>
            <a:endParaRPr lang="en-US" altLang="zh-CN" sz="2000" dirty="0"/>
          </a:p>
          <a:p>
            <a:pPr lvl="1"/>
            <a:endParaRPr lang="en-US" altLang="zh-CN" sz="2000" dirty="0"/>
          </a:p>
          <a:p>
            <a:pPr lvl="1"/>
            <a:r>
              <a:rPr lang="en-US" altLang="zh-CN" sz="2000" dirty="0"/>
              <a:t>Translation of the grain (center of mass)</a:t>
            </a:r>
          </a:p>
          <a:p>
            <a:pPr lvl="1"/>
            <a:endParaRPr lang="en-US" altLang="zh-CN" sz="2000" dirty="0"/>
          </a:p>
          <a:p>
            <a:pPr lvl="1"/>
            <a:endParaRPr lang="en-US" altLang="zh-CN" sz="2000" dirty="0"/>
          </a:p>
          <a:p>
            <a:pPr lvl="1"/>
            <a:r>
              <a:rPr lang="en-US" altLang="zh-CN" sz="2000" dirty="0"/>
              <a:t>Rotation of the grain</a:t>
            </a:r>
          </a:p>
          <a:p>
            <a:pPr lvl="1"/>
            <a:endParaRPr lang="en-US" altLang="zh-CN" sz="2000" dirty="0"/>
          </a:p>
          <a:p>
            <a:pPr lvl="1"/>
            <a:endParaRPr lang="en-US" altLang="zh-CN" sz="2000" dirty="0"/>
          </a:p>
          <a:p>
            <a:pPr lvl="1"/>
            <a:r>
              <a:rPr lang="en-US" altLang="zh-CN" sz="2000" dirty="0"/>
              <a:t>Local velocity of the grain</a:t>
            </a:r>
          </a:p>
          <a:p>
            <a:endParaRPr lang="en-US" altLang="zh-CN" sz="2400" dirty="0"/>
          </a:p>
          <a:p>
            <a:endParaRPr lang="en-US" altLang="zh-CN" sz="2400" dirty="0"/>
          </a:p>
          <a:p>
            <a:endParaRPr lang="en-US" altLang="zh-CN" sz="2400" dirty="0"/>
          </a:p>
          <a:p>
            <a:endParaRPr lang="en-US" sz="2400" dirty="0"/>
          </a:p>
          <a:p>
            <a:endParaRPr lang="en-US" sz="2400" dirty="0"/>
          </a:p>
          <a:p>
            <a:pPr marL="0" indent="0">
              <a:buNone/>
            </a:pPr>
            <a:endParaRPr lang="en-US" sz="2800" dirty="0"/>
          </a:p>
        </p:txBody>
      </p:sp>
      <p:sp>
        <p:nvSpPr>
          <p:cNvPr id="4" name="日期占位符 3"/>
          <p:cNvSpPr>
            <a:spLocks noGrp="1"/>
          </p:cNvSpPr>
          <p:nvPr>
            <p:ph type="dt" sz="half" idx="10"/>
          </p:nvPr>
        </p:nvSpPr>
        <p:spPr/>
        <p:txBody>
          <a:bodyPr/>
          <a:lstStyle/>
          <a:p>
            <a:fld id="{7E525626-2008-4C38-B0C6-F8EA24AECA35}"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16</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748554226"/>
              </p:ext>
            </p:extLst>
          </p:nvPr>
        </p:nvGraphicFramePr>
        <p:xfrm>
          <a:off x="2172965" y="2495552"/>
          <a:ext cx="4232868" cy="504000"/>
        </p:xfrm>
        <a:graphic>
          <a:graphicData uri="http://schemas.openxmlformats.org/presentationml/2006/ole">
            <mc:AlternateContent xmlns:mc="http://schemas.openxmlformats.org/markup-compatibility/2006">
              <mc:Choice xmlns:v="urn:schemas-microsoft-com:vml" Requires="v">
                <p:oleObj spid="_x0000_s4999" name="Equation" r:id="rId4" imgW="1854000" imgH="215640" progId="Equation.DSMT4">
                  <p:embed/>
                </p:oleObj>
              </mc:Choice>
              <mc:Fallback>
                <p:oleObj name="Equation" r:id="rId4" imgW="1854000" imgH="215640" progId="Equation.DSMT4">
                  <p:embed/>
                  <p:pic>
                    <p:nvPicPr>
                      <p:cNvPr id="0" name="Object 1"/>
                      <p:cNvPicPr>
                        <a:picLocks noChangeAspect="1" noChangeArrowheads="1"/>
                      </p:cNvPicPr>
                      <p:nvPr/>
                    </p:nvPicPr>
                    <p:blipFill>
                      <a:blip r:embed="rId5"/>
                      <a:srcRect/>
                      <a:stretch>
                        <a:fillRect/>
                      </a:stretch>
                    </p:blipFill>
                    <p:spPr bwMode="auto">
                      <a:xfrm>
                        <a:off x="2172965" y="2495552"/>
                        <a:ext cx="423286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2556587832"/>
              </p:ext>
            </p:extLst>
          </p:nvPr>
        </p:nvGraphicFramePr>
        <p:xfrm>
          <a:off x="2289981" y="3486671"/>
          <a:ext cx="3156001" cy="504000"/>
        </p:xfrm>
        <a:graphic>
          <a:graphicData uri="http://schemas.openxmlformats.org/presentationml/2006/ole">
            <mc:AlternateContent xmlns:mc="http://schemas.openxmlformats.org/markup-compatibility/2006">
              <mc:Choice xmlns:v="urn:schemas-microsoft-com:vml" Requires="v">
                <p:oleObj spid="_x0000_s5000" name="Equation" r:id="rId6" imgW="1256755" imgH="203112" progId="Equation.DSMT4">
                  <p:embed/>
                </p:oleObj>
              </mc:Choice>
              <mc:Fallback>
                <p:oleObj name="Equation" r:id="rId6" imgW="1256755" imgH="203112"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981" y="3486671"/>
                        <a:ext cx="315600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p:cNvGraphicFramePr>
            <a:graphicFrameLocks noChangeAspect="1"/>
          </p:cNvGraphicFramePr>
          <p:nvPr>
            <p:extLst>
              <p:ext uri="{D42A27DB-BD31-4B8C-83A1-F6EECF244321}">
                <p14:modId xmlns:p14="http://schemas.microsoft.com/office/powerpoint/2010/main" val="1380616887"/>
              </p:ext>
            </p:extLst>
          </p:nvPr>
        </p:nvGraphicFramePr>
        <p:xfrm>
          <a:off x="2288269" y="4584214"/>
          <a:ext cx="2455378" cy="504000"/>
        </p:xfrm>
        <a:graphic>
          <a:graphicData uri="http://schemas.openxmlformats.org/presentationml/2006/ole">
            <mc:AlternateContent xmlns:mc="http://schemas.openxmlformats.org/markup-compatibility/2006">
              <mc:Choice xmlns:v="urn:schemas-microsoft-com:vml" Requires="v">
                <p:oleObj spid="_x0000_s5001" name="Equation" r:id="rId8" imgW="901309" imgH="177723" progId="Equation.DSMT4">
                  <p:embed/>
                </p:oleObj>
              </mc:Choice>
              <mc:Fallback>
                <p:oleObj name="Equation" r:id="rId8" imgW="901309" imgH="177723"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8269" y="4584214"/>
                        <a:ext cx="245537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5" name="对象 34"/>
          <p:cNvGraphicFramePr>
            <a:graphicFrameLocks noChangeAspect="1"/>
          </p:cNvGraphicFramePr>
          <p:nvPr>
            <p:extLst>
              <p:ext uri="{D42A27DB-BD31-4B8C-83A1-F6EECF244321}">
                <p14:modId xmlns:p14="http://schemas.microsoft.com/office/powerpoint/2010/main" val="256197242"/>
              </p:ext>
            </p:extLst>
          </p:nvPr>
        </p:nvGraphicFramePr>
        <p:xfrm>
          <a:off x="2311014" y="5747947"/>
          <a:ext cx="2925392" cy="504000"/>
        </p:xfrm>
        <a:graphic>
          <a:graphicData uri="http://schemas.openxmlformats.org/presentationml/2006/ole">
            <mc:AlternateContent xmlns:mc="http://schemas.openxmlformats.org/markup-compatibility/2006">
              <mc:Choice xmlns:v="urn:schemas-microsoft-com:vml" Requires="v">
                <p:oleObj spid="_x0000_s5002" name="Equation" r:id="rId10" imgW="1269449" imgH="215806" progId="Equation.DSMT4">
                  <p:embed/>
                </p:oleObj>
              </mc:Choice>
              <mc:Fallback>
                <p:oleObj name="Equation" r:id="rId10" imgW="1269449" imgH="215806"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1014" y="5747947"/>
                        <a:ext cx="2925392"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5391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PF-TLBM Algorithm</a:t>
            </a:r>
          </a:p>
        </p:txBody>
      </p:sp>
      <p:sp>
        <p:nvSpPr>
          <p:cNvPr id="3" name="Content Placeholder 2"/>
          <p:cNvSpPr>
            <a:spLocks noGrp="1"/>
          </p:cNvSpPr>
          <p:nvPr>
            <p:ph idx="1"/>
          </p:nvPr>
        </p:nvSpPr>
        <p:spPr>
          <a:xfrm>
            <a:off x="76200" y="1219200"/>
            <a:ext cx="4993733" cy="5029200"/>
          </a:xfrm>
        </p:spPr>
        <p:txBody>
          <a:bodyPr>
            <a:normAutofit/>
          </a:bodyPr>
          <a:lstStyle/>
          <a:p>
            <a:r>
              <a:rPr lang="en-US" altLang="zh-CN" sz="2400" dirty="0"/>
              <a:t>Different variables are coupled</a:t>
            </a:r>
            <a:endParaRPr lang="en-US" altLang="zh-CN" sz="2000" dirty="0"/>
          </a:p>
          <a:p>
            <a:endParaRPr lang="en-US" altLang="zh-CN" sz="2400" dirty="0"/>
          </a:p>
          <a:p>
            <a:endParaRPr lang="en-US" altLang="zh-CN" sz="2400" dirty="0"/>
          </a:p>
          <a:p>
            <a:r>
              <a:rPr lang="en-US" altLang="zh-CN" sz="2400" dirty="0"/>
              <a:t>The algorithm is implemented in C++ programming language and integrated with </a:t>
            </a:r>
            <a:r>
              <a:rPr lang="en-US" altLang="zh-CN" sz="2400" dirty="0" err="1"/>
              <a:t>OpenPhase</a:t>
            </a:r>
            <a:endParaRPr lang="en-US" altLang="zh-CN" sz="2400" dirty="0"/>
          </a:p>
          <a:p>
            <a:endParaRPr lang="en-US" altLang="zh-CN" sz="2400" dirty="0"/>
          </a:p>
          <a:p>
            <a:r>
              <a:rPr lang="en-US" altLang="zh-CN" sz="2400" dirty="0"/>
              <a:t>The </a:t>
            </a:r>
            <a:r>
              <a:rPr lang="en-US" altLang="zh-CN" sz="2400" dirty="0" err="1"/>
              <a:t>OpenMP</a:t>
            </a:r>
            <a:r>
              <a:rPr lang="en-US" altLang="zh-CN" sz="2400" dirty="0"/>
              <a:t> shared-memory parallel programming framework is used to accelerate the computation</a:t>
            </a:r>
          </a:p>
        </p:txBody>
      </p:sp>
      <p:sp>
        <p:nvSpPr>
          <p:cNvPr id="4" name="日期占位符 3"/>
          <p:cNvSpPr>
            <a:spLocks noGrp="1"/>
          </p:cNvSpPr>
          <p:nvPr>
            <p:ph type="dt" sz="half" idx="10"/>
          </p:nvPr>
        </p:nvSpPr>
        <p:spPr/>
        <p:txBody>
          <a:bodyPr/>
          <a:lstStyle/>
          <a:p>
            <a:fld id="{D7C9D7D7-8D78-487A-B857-1306AE0BE586}"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17</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300" y="78136"/>
            <a:ext cx="3203842" cy="6278997"/>
          </a:xfrm>
          <a:prstGeom prst="rect">
            <a:avLst/>
          </a:prstGeom>
        </p:spPr>
      </p:pic>
      <p:sp>
        <p:nvSpPr>
          <p:cNvPr id="15" name="Rectangle 2"/>
          <p:cNvSpPr>
            <a:spLocks noChangeArrowheads="1"/>
          </p:cNvSpPr>
          <p:nvPr/>
        </p:nvSpPr>
        <p:spPr bwMode="auto">
          <a:xfrm>
            <a:off x="3505200" y="1098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18908442"/>
              </p:ext>
            </p:extLst>
          </p:nvPr>
        </p:nvGraphicFramePr>
        <p:xfrm>
          <a:off x="990600" y="1860877"/>
          <a:ext cx="268299" cy="396060"/>
        </p:xfrm>
        <a:graphic>
          <a:graphicData uri="http://schemas.openxmlformats.org/presentationml/2006/ole">
            <mc:AlternateContent xmlns:mc="http://schemas.openxmlformats.org/markup-compatibility/2006">
              <mc:Choice xmlns:v="urn:schemas-microsoft-com:vml" Requires="v">
                <p:oleObj spid="_x0000_s9991" r:id="rId5" imgW="114102" imgH="177492" progId="Equation.DSMT4">
                  <p:embed/>
                </p:oleObj>
              </mc:Choice>
              <mc:Fallback>
                <p:oleObj r:id="rId5" imgW="114102" imgH="177492"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860877"/>
                        <a:ext cx="268299" cy="396060"/>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885593891"/>
              </p:ext>
            </p:extLst>
          </p:nvPr>
        </p:nvGraphicFramePr>
        <p:xfrm>
          <a:off x="1405425" y="1828800"/>
          <a:ext cx="275984" cy="407405"/>
        </p:xfrm>
        <a:graphic>
          <a:graphicData uri="http://schemas.openxmlformats.org/presentationml/2006/ole">
            <mc:AlternateContent xmlns:mc="http://schemas.openxmlformats.org/markup-compatibility/2006">
              <mc:Choice xmlns:v="urn:schemas-microsoft-com:vml" Requires="v">
                <p:oleObj spid="_x0000_s9992" r:id="rId7" imgW="114151" imgH="215619" progId="Equation.DSMT4">
                  <p:embed/>
                </p:oleObj>
              </mc:Choice>
              <mc:Fallback>
                <p:oleObj r:id="rId7" imgW="114151" imgH="215619"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5425" y="1828800"/>
                        <a:ext cx="275984" cy="407405"/>
                      </a:xfrm>
                      <a:prstGeom prst="rect">
                        <a:avLst/>
                      </a:prstGeom>
                      <a:noFill/>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875531132"/>
              </p:ext>
            </p:extLst>
          </p:nvPr>
        </p:nvGraphicFramePr>
        <p:xfrm>
          <a:off x="1827935" y="1937205"/>
          <a:ext cx="243405" cy="243405"/>
        </p:xfrm>
        <a:graphic>
          <a:graphicData uri="http://schemas.openxmlformats.org/presentationml/2006/ole">
            <mc:AlternateContent xmlns:mc="http://schemas.openxmlformats.org/markup-compatibility/2006">
              <mc:Choice xmlns:v="urn:schemas-microsoft-com:vml" Requires="v">
                <p:oleObj spid="_x0000_s9993" r:id="rId9" imgW="139639" imgH="152334" progId="Equation.DSMT4">
                  <p:embed/>
                </p:oleObj>
              </mc:Choice>
              <mc:Fallback>
                <p:oleObj r:id="rId9" imgW="139639" imgH="152334"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935" y="1937205"/>
                        <a:ext cx="243405" cy="243405"/>
                      </a:xfrm>
                      <a:prstGeom prst="rect">
                        <a:avLst/>
                      </a:prstGeom>
                      <a:noFill/>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4109405027"/>
              </p:ext>
            </p:extLst>
          </p:nvPr>
        </p:nvGraphicFramePr>
        <p:xfrm>
          <a:off x="2217866" y="1937205"/>
          <a:ext cx="243405" cy="243405"/>
        </p:xfrm>
        <a:graphic>
          <a:graphicData uri="http://schemas.openxmlformats.org/presentationml/2006/ole">
            <mc:AlternateContent xmlns:mc="http://schemas.openxmlformats.org/markup-compatibility/2006">
              <mc:Choice xmlns:v="urn:schemas-microsoft-com:vml" Requires="v">
                <p:oleObj spid="_x0000_s9994" r:id="rId11" imgW="126835" imgH="139518" progId="Equation.DSMT4">
                  <p:embed/>
                </p:oleObj>
              </mc:Choice>
              <mc:Fallback>
                <p:oleObj r:id="rId11" imgW="126835" imgH="139518"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7866" y="1937205"/>
                        <a:ext cx="243405" cy="243405"/>
                      </a:xfrm>
                      <a:prstGeom prst="rect">
                        <a:avLst/>
                      </a:prstGeom>
                      <a:noFill/>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985888099"/>
              </p:ext>
            </p:extLst>
          </p:nvPr>
        </p:nvGraphicFramePr>
        <p:xfrm>
          <a:off x="2607797" y="1879251"/>
          <a:ext cx="243405" cy="359312"/>
        </p:xfrm>
        <a:graphic>
          <a:graphicData uri="http://schemas.openxmlformats.org/presentationml/2006/ole">
            <mc:AlternateContent xmlns:mc="http://schemas.openxmlformats.org/markup-compatibility/2006">
              <mc:Choice xmlns:v="urn:schemas-microsoft-com:vml" Requires="v">
                <p:oleObj spid="_x0000_s9995" r:id="rId13" imgW="152334" imgH="190417" progId="Equation.DSMT4">
                  <p:embed/>
                </p:oleObj>
              </mc:Choice>
              <mc:Fallback>
                <p:oleObj r:id="rId13" imgW="152334" imgH="190417"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7797" y="1879251"/>
                        <a:ext cx="243405" cy="359312"/>
                      </a:xfrm>
                      <a:prstGeom prst="rect">
                        <a:avLst/>
                      </a:prstGeom>
                      <a:noFill/>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214605838"/>
              </p:ext>
            </p:extLst>
          </p:nvPr>
        </p:nvGraphicFramePr>
        <p:xfrm>
          <a:off x="2997727" y="1879251"/>
          <a:ext cx="243405" cy="359312"/>
        </p:xfrm>
        <a:graphic>
          <a:graphicData uri="http://schemas.openxmlformats.org/presentationml/2006/ole">
            <mc:AlternateContent xmlns:mc="http://schemas.openxmlformats.org/markup-compatibility/2006">
              <mc:Choice xmlns:v="urn:schemas-microsoft-com:vml" Requires="v">
                <p:oleObj spid="_x0000_s9996" r:id="rId15" imgW="152334" imgH="190417" progId="Equation.DSMT4">
                  <p:embed/>
                </p:oleObj>
              </mc:Choice>
              <mc:Fallback>
                <p:oleObj r:id="rId15" imgW="152334" imgH="190417"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7727" y="1879251"/>
                        <a:ext cx="243405" cy="359312"/>
                      </a:xfrm>
                      <a:prstGeom prst="rect">
                        <a:avLst/>
                      </a:prstGeom>
                      <a:noFill/>
                    </p:spPr>
                  </p:pic>
                </p:oleObj>
              </mc:Fallback>
            </mc:AlternateContent>
          </a:graphicData>
        </a:graphic>
      </p:graphicFrame>
    </p:spTree>
    <p:extLst>
      <p:ext uri="{BB962C8B-B14F-4D97-AF65-F5344CB8AC3E}">
        <p14:creationId xmlns:p14="http://schemas.microsoft.com/office/powerpoint/2010/main" val="256783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2"/>
          <p:cNvSpPr txBox="1">
            <a:spLocks/>
          </p:cNvSpPr>
          <p:nvPr/>
        </p:nvSpPr>
        <p:spPr>
          <a:xfrm>
            <a:off x="34485" y="2473937"/>
            <a:ext cx="4361715" cy="3774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For melt flow, periodic boundary conditions are applied at the left and right boundary</a:t>
            </a:r>
          </a:p>
          <a:p>
            <a:r>
              <a:rPr lang="en-US" altLang="zh-CN" sz="2400" dirty="0"/>
              <a:t>Given a constant cooling rate</a:t>
            </a:r>
          </a:p>
          <a:p>
            <a:pPr marL="0" indent="0">
              <a:buNone/>
            </a:pPr>
            <a:r>
              <a:rPr lang="en-US" altLang="zh-CN" sz="2400" dirty="0"/>
              <a:t>                        , a fixed heat flux</a:t>
            </a:r>
          </a:p>
          <a:p>
            <a:pPr marL="0" indent="0">
              <a:buNone/>
            </a:pPr>
            <a:r>
              <a:rPr lang="en-US" altLang="zh-CN" sz="2400" dirty="0"/>
              <a:t>                           is set at the</a:t>
            </a:r>
          </a:p>
          <a:p>
            <a:pPr marL="0" indent="0">
              <a:buNone/>
            </a:pPr>
            <a:r>
              <a:rPr lang="en-US" altLang="zh-CN" sz="2400" dirty="0"/>
              <a:t>     upper and lower boundaries</a:t>
            </a:r>
          </a:p>
          <a:p>
            <a:pPr marL="0" indent="0">
              <a:buFont typeface="Arial" pitchFamily="34" charset="0"/>
              <a:buNone/>
            </a:pPr>
            <a:endParaRPr lang="en-US" altLang="zh-CN" sz="2400" dirty="0"/>
          </a:p>
          <a:p>
            <a:endParaRPr lang="en-US" altLang="zh-CN" sz="2400" dirty="0"/>
          </a:p>
          <a:p>
            <a:endParaRPr lang="en-US" altLang="zh-CN" sz="2400" dirty="0"/>
          </a:p>
          <a:p>
            <a:endParaRPr lang="en-US" sz="2400" dirty="0"/>
          </a:p>
          <a:p>
            <a:endParaRPr lang="en-US" sz="2400" dirty="0"/>
          </a:p>
          <a:p>
            <a:pPr marL="0" indent="0">
              <a:buFont typeface="Arial" pitchFamily="34" charset="0"/>
              <a:buNone/>
            </a:pPr>
            <a:endParaRPr lang="en-US" sz="2800" dirty="0"/>
          </a:p>
        </p:txBody>
      </p:sp>
      <p:sp>
        <p:nvSpPr>
          <p:cNvPr id="2" name="Title 1"/>
          <p:cNvSpPr>
            <a:spLocks noGrp="1"/>
          </p:cNvSpPr>
          <p:nvPr>
            <p:ph type="title"/>
          </p:nvPr>
        </p:nvSpPr>
        <p:spPr/>
        <p:txBody>
          <a:bodyPr>
            <a:normAutofit/>
          </a:bodyPr>
          <a:lstStyle/>
          <a:p>
            <a:r>
              <a:rPr lang="en-US" dirty="0"/>
              <a:t>Simulation Results: Al-Cu</a:t>
            </a:r>
          </a:p>
        </p:txBody>
      </p:sp>
      <p:sp>
        <p:nvSpPr>
          <p:cNvPr id="3" name="Content Placeholder 2"/>
          <p:cNvSpPr>
            <a:spLocks noGrp="1"/>
          </p:cNvSpPr>
          <p:nvPr>
            <p:ph idx="1"/>
          </p:nvPr>
        </p:nvSpPr>
        <p:spPr>
          <a:xfrm>
            <a:off x="76200" y="1219200"/>
            <a:ext cx="8991600" cy="1263651"/>
          </a:xfrm>
        </p:spPr>
        <p:txBody>
          <a:bodyPr>
            <a:normAutofit/>
          </a:bodyPr>
          <a:lstStyle/>
          <a:p>
            <a:r>
              <a:rPr lang="en-US" altLang="zh-CN" sz="2400" dirty="0"/>
              <a:t>A single nucleus is put at the center of Al-4wt%Cu alloy melt flow</a:t>
            </a:r>
          </a:p>
          <a:p>
            <a:r>
              <a:rPr lang="en-US" altLang="zh-CN" sz="2400" dirty="0"/>
              <a:t>Zero Neumann conditions are applied at all boundaries for phase field </a:t>
            </a:r>
            <a:r>
              <a:rPr lang="el-GR" sz="2400" i="1" dirty="0"/>
              <a:t>ϕ</a:t>
            </a:r>
            <a:r>
              <a:rPr lang="en-US" altLang="zh-CN" sz="2400" dirty="0"/>
              <a:t> and composition </a:t>
            </a:r>
            <a:r>
              <a:rPr lang="en-US" altLang="zh-CN" sz="2400" i="1" dirty="0"/>
              <a:t>C</a:t>
            </a:r>
            <a:r>
              <a:rPr lang="en-US" altLang="zh-CN" sz="2400" dirty="0"/>
              <a:t>. </a:t>
            </a:r>
          </a:p>
        </p:txBody>
      </p:sp>
      <p:sp>
        <p:nvSpPr>
          <p:cNvPr id="4" name="日期占位符 3"/>
          <p:cNvSpPr>
            <a:spLocks noGrp="1"/>
          </p:cNvSpPr>
          <p:nvPr>
            <p:ph type="dt" sz="half" idx="10"/>
          </p:nvPr>
        </p:nvSpPr>
        <p:spPr/>
        <p:txBody>
          <a:bodyPr/>
          <a:lstStyle/>
          <a:p>
            <a:fld id="{FE1F707F-46F3-4F62-BA97-D34AA02F21C8}"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18</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4"/>
          <p:cNvSpPr>
            <a:spLocks noChangeArrowheads="1"/>
          </p:cNvSpPr>
          <p:nvPr/>
        </p:nvSpPr>
        <p:spPr bwMode="auto">
          <a:xfrm>
            <a:off x="5292000" y="3006000"/>
            <a:ext cx="2880000" cy="2880000"/>
          </a:xfrm>
          <a:prstGeom prst="rect">
            <a:avLst/>
          </a:prstGeom>
          <a:solidFill>
            <a:srgbClr val="FF0000"/>
          </a:solidFill>
          <a:ln w="3810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Tx/>
              <a:buNone/>
            </a:pPr>
            <a:endParaRPr lang="en-US" altLang="en-US" sz="2400"/>
          </a:p>
        </p:txBody>
      </p:sp>
      <p:sp>
        <p:nvSpPr>
          <p:cNvPr id="34" name="椭圆 33"/>
          <p:cNvSpPr/>
          <p:nvPr/>
        </p:nvSpPr>
        <p:spPr>
          <a:xfrm>
            <a:off x="6606000" y="4320000"/>
            <a:ext cx="252000" cy="252000"/>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35"/>
          <p:cNvSpPr>
            <a:spLocks noChangeArrowheads="1"/>
          </p:cNvSpPr>
          <p:nvPr/>
        </p:nvSpPr>
        <p:spPr bwMode="auto">
          <a:xfrm>
            <a:off x="0" y="0"/>
            <a:ext cx="9144000"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对象 41"/>
          <p:cNvGraphicFramePr>
            <a:graphicFrameLocks noChangeAspect="1"/>
          </p:cNvGraphicFramePr>
          <p:nvPr>
            <p:extLst>
              <p:ext uri="{D42A27DB-BD31-4B8C-83A1-F6EECF244321}">
                <p14:modId xmlns:p14="http://schemas.microsoft.com/office/powerpoint/2010/main" val="3529301506"/>
              </p:ext>
            </p:extLst>
          </p:nvPr>
        </p:nvGraphicFramePr>
        <p:xfrm>
          <a:off x="5410200" y="2413000"/>
          <a:ext cx="2579688" cy="635000"/>
        </p:xfrm>
        <a:graphic>
          <a:graphicData uri="http://schemas.openxmlformats.org/presentationml/2006/ole">
            <mc:AlternateContent xmlns:mc="http://schemas.openxmlformats.org/markup-compatibility/2006">
              <mc:Choice xmlns:v="urn:schemas-microsoft-com:vml" Requires="v">
                <p:oleObj spid="_x0000_s10874" name="Equation" r:id="rId5" imgW="1562040" imgH="380880" progId="Equation.DSMT4">
                  <p:embed/>
                </p:oleObj>
              </mc:Choice>
              <mc:Fallback>
                <p:oleObj name="Equation" r:id="rId5" imgW="1562040" imgH="380880" progId="Equation.DSMT4">
                  <p:embed/>
                  <p:pic>
                    <p:nvPicPr>
                      <p:cNvPr id="0" name="Object 36"/>
                      <p:cNvPicPr>
                        <a:picLocks noChangeAspect="1" noChangeArrowheads="1"/>
                      </p:cNvPicPr>
                      <p:nvPr/>
                    </p:nvPicPr>
                    <p:blipFill>
                      <a:blip r:embed="rId6"/>
                      <a:srcRect/>
                      <a:stretch>
                        <a:fillRect/>
                      </a:stretch>
                    </p:blipFill>
                    <p:spPr bwMode="auto">
                      <a:xfrm>
                        <a:off x="5410200" y="2413000"/>
                        <a:ext cx="2579688"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941176221"/>
              </p:ext>
            </p:extLst>
          </p:nvPr>
        </p:nvGraphicFramePr>
        <p:xfrm>
          <a:off x="5453856" y="5917191"/>
          <a:ext cx="2579688" cy="635000"/>
        </p:xfrm>
        <a:graphic>
          <a:graphicData uri="http://schemas.openxmlformats.org/presentationml/2006/ole">
            <mc:AlternateContent xmlns:mc="http://schemas.openxmlformats.org/markup-compatibility/2006">
              <mc:Choice xmlns:v="urn:schemas-microsoft-com:vml" Requires="v">
                <p:oleObj spid="_x0000_s10875" name="Equation" r:id="rId7" imgW="1562040" imgH="380880" progId="Equation.DSMT4">
                  <p:embed/>
                </p:oleObj>
              </mc:Choice>
              <mc:Fallback>
                <p:oleObj name="Equation" r:id="rId7" imgW="1562040" imgH="380880" progId="Equation.DSMT4">
                  <p:embed/>
                  <p:pic>
                    <p:nvPicPr>
                      <p:cNvPr id="42" name="对象 41"/>
                      <p:cNvPicPr>
                        <a:picLocks noChangeAspect="1" noChangeArrowheads="1"/>
                      </p:cNvPicPr>
                      <p:nvPr/>
                    </p:nvPicPr>
                    <p:blipFill>
                      <a:blip r:embed="rId8"/>
                      <a:srcRect/>
                      <a:stretch>
                        <a:fillRect/>
                      </a:stretch>
                    </p:blipFill>
                    <p:spPr bwMode="auto">
                      <a:xfrm>
                        <a:off x="5453856" y="5917191"/>
                        <a:ext cx="2579688"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2340299932"/>
              </p:ext>
            </p:extLst>
          </p:nvPr>
        </p:nvGraphicFramePr>
        <p:xfrm>
          <a:off x="4419600" y="4149931"/>
          <a:ext cx="671513" cy="592138"/>
        </p:xfrm>
        <a:graphic>
          <a:graphicData uri="http://schemas.openxmlformats.org/presentationml/2006/ole">
            <mc:AlternateContent xmlns:mc="http://schemas.openxmlformats.org/markup-compatibility/2006">
              <mc:Choice xmlns:v="urn:schemas-microsoft-com:vml" Requires="v">
                <p:oleObj spid="_x0000_s10876" name="Equation" r:id="rId9" imgW="406080" imgH="355320" progId="Equation.DSMT4">
                  <p:embed/>
                </p:oleObj>
              </mc:Choice>
              <mc:Fallback>
                <p:oleObj name="Equation" r:id="rId9" imgW="406080" imgH="355320" progId="Equation.DSMT4">
                  <p:embed/>
                  <p:pic>
                    <p:nvPicPr>
                      <p:cNvPr id="43" name="对象 42"/>
                      <p:cNvPicPr>
                        <a:picLocks noChangeAspect="1" noChangeArrowheads="1"/>
                      </p:cNvPicPr>
                      <p:nvPr/>
                    </p:nvPicPr>
                    <p:blipFill>
                      <a:blip r:embed="rId10"/>
                      <a:srcRect/>
                      <a:stretch>
                        <a:fillRect/>
                      </a:stretch>
                    </p:blipFill>
                    <p:spPr bwMode="auto">
                      <a:xfrm>
                        <a:off x="4419600" y="4149931"/>
                        <a:ext cx="671513"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806693161"/>
              </p:ext>
            </p:extLst>
          </p:nvPr>
        </p:nvGraphicFramePr>
        <p:xfrm>
          <a:off x="8378660" y="4149931"/>
          <a:ext cx="671513" cy="592138"/>
        </p:xfrm>
        <a:graphic>
          <a:graphicData uri="http://schemas.openxmlformats.org/presentationml/2006/ole">
            <mc:AlternateContent xmlns:mc="http://schemas.openxmlformats.org/markup-compatibility/2006">
              <mc:Choice xmlns:v="urn:schemas-microsoft-com:vml" Requires="v">
                <p:oleObj spid="_x0000_s10877" name="Equation" r:id="rId11" imgW="406080" imgH="355320" progId="Equation.DSMT4">
                  <p:embed/>
                </p:oleObj>
              </mc:Choice>
              <mc:Fallback>
                <p:oleObj name="Equation" r:id="rId11" imgW="406080" imgH="355320" progId="Equation.DSMT4">
                  <p:embed/>
                  <p:pic>
                    <p:nvPicPr>
                      <p:cNvPr id="44" name="对象 43"/>
                      <p:cNvPicPr>
                        <a:picLocks noChangeAspect="1" noChangeArrowheads="1"/>
                      </p:cNvPicPr>
                      <p:nvPr/>
                    </p:nvPicPr>
                    <p:blipFill>
                      <a:blip r:embed="rId10"/>
                      <a:srcRect/>
                      <a:stretch>
                        <a:fillRect/>
                      </a:stretch>
                    </p:blipFill>
                    <p:spPr bwMode="auto">
                      <a:xfrm>
                        <a:off x="8378660" y="4149931"/>
                        <a:ext cx="671513"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直接箭头连接符 46"/>
          <p:cNvCxnSpPr/>
          <p:nvPr/>
        </p:nvCxnSpPr>
        <p:spPr>
          <a:xfrm>
            <a:off x="5292000" y="3276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5276013" y="3657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a:off x="5276013" y="4038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p:nvPr/>
        </p:nvCxnSpPr>
        <p:spPr>
          <a:xfrm>
            <a:off x="5276013" y="4419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p:nvPr/>
        </p:nvCxnSpPr>
        <p:spPr>
          <a:xfrm>
            <a:off x="5276013" y="4800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5276013" y="5181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a:off x="5276013" y="5562600"/>
            <a:ext cx="59138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6" name="Rectangle 9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7" name="对象 56"/>
          <p:cNvGraphicFramePr>
            <a:graphicFrameLocks noChangeAspect="1"/>
          </p:cNvGraphicFramePr>
          <p:nvPr>
            <p:extLst>
              <p:ext uri="{D42A27DB-BD31-4B8C-83A1-F6EECF244321}">
                <p14:modId xmlns:p14="http://schemas.microsoft.com/office/powerpoint/2010/main" val="2056068296"/>
              </p:ext>
            </p:extLst>
          </p:nvPr>
        </p:nvGraphicFramePr>
        <p:xfrm>
          <a:off x="443165" y="4953000"/>
          <a:ext cx="1690435" cy="432000"/>
        </p:xfrm>
        <a:graphic>
          <a:graphicData uri="http://schemas.openxmlformats.org/presentationml/2006/ole">
            <mc:AlternateContent xmlns:mc="http://schemas.openxmlformats.org/markup-compatibility/2006">
              <mc:Choice xmlns:v="urn:schemas-microsoft-com:vml" Requires="v">
                <p:oleObj spid="_x0000_s10878" name="Equation" r:id="rId12" imgW="850531" imgH="215806" progId="Equation.DSMT4">
                  <p:embed/>
                </p:oleObj>
              </mc:Choice>
              <mc:Fallback>
                <p:oleObj name="Equation" r:id="rId12" imgW="850531" imgH="215806" progId="Equation.DSMT4">
                  <p:embed/>
                  <p:pic>
                    <p:nvPicPr>
                      <p:cNvPr id="0" name="Object 9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165" y="4953000"/>
                        <a:ext cx="1690435"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Rectangle 107"/>
          <p:cNvSpPr>
            <a:spLocks noChangeArrowheads="1"/>
          </p:cNvSpPr>
          <p:nvPr/>
        </p:nvSpPr>
        <p:spPr bwMode="auto">
          <a:xfrm>
            <a:off x="0" y="0"/>
            <a:ext cx="9144000"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3" name="Rectangle 1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4" name="对象 63"/>
          <p:cNvGraphicFramePr>
            <a:graphicFrameLocks noChangeAspect="1"/>
          </p:cNvGraphicFramePr>
          <p:nvPr>
            <p:extLst>
              <p:ext uri="{D42A27DB-BD31-4B8C-83A1-F6EECF244321}">
                <p14:modId xmlns:p14="http://schemas.microsoft.com/office/powerpoint/2010/main" val="1837336527"/>
              </p:ext>
            </p:extLst>
          </p:nvPr>
        </p:nvGraphicFramePr>
        <p:xfrm>
          <a:off x="385763" y="4516438"/>
          <a:ext cx="1568450" cy="360362"/>
        </p:xfrm>
        <a:graphic>
          <a:graphicData uri="http://schemas.openxmlformats.org/presentationml/2006/ole">
            <mc:AlternateContent xmlns:mc="http://schemas.openxmlformats.org/markup-compatibility/2006">
              <mc:Choice xmlns:v="urn:schemas-microsoft-com:vml" Requires="v">
                <p:oleObj spid="_x0000_s10879" name="Equation" r:id="rId14" imgW="812520" imgH="177480" progId="Equation.DSMT4">
                  <p:embed/>
                </p:oleObj>
              </mc:Choice>
              <mc:Fallback>
                <p:oleObj name="Equation" r:id="rId14" imgW="812520" imgH="177480" progId="Equation.DSMT4">
                  <p:embed/>
                  <p:pic>
                    <p:nvPicPr>
                      <p:cNvPr id="0" name="Object 132"/>
                      <p:cNvPicPr>
                        <a:picLocks noChangeAspect="1" noChangeArrowheads="1"/>
                      </p:cNvPicPr>
                      <p:nvPr/>
                    </p:nvPicPr>
                    <p:blipFill>
                      <a:blip r:embed="rId15"/>
                      <a:srcRect/>
                      <a:stretch>
                        <a:fillRect/>
                      </a:stretch>
                    </p:blipFill>
                    <p:spPr bwMode="auto">
                      <a:xfrm>
                        <a:off x="385763" y="4516438"/>
                        <a:ext cx="156845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174680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properties</a:t>
            </a:r>
          </a:p>
        </p:txBody>
      </p:sp>
      <p:sp>
        <p:nvSpPr>
          <p:cNvPr id="4" name="日期占位符 3"/>
          <p:cNvSpPr>
            <a:spLocks noGrp="1"/>
          </p:cNvSpPr>
          <p:nvPr>
            <p:ph type="dt" sz="half" idx="10"/>
          </p:nvPr>
        </p:nvSpPr>
        <p:spPr/>
        <p:txBody>
          <a:bodyPr/>
          <a:lstStyle/>
          <a:p>
            <a:fld id="{F2F2C191-03FA-4453-90CB-A238FEB1567A}"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19</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Content Placeholder 15"/>
          <p:cNvPicPr>
            <a:picLocks noGrp="1" noChangeAspect="1"/>
          </p:cNvPicPr>
          <p:nvPr>
            <p:ph idx="1"/>
          </p:nvPr>
        </p:nvPicPr>
        <p:blipFill>
          <a:blip r:embed="rId3"/>
          <a:stretch>
            <a:fillRect/>
          </a:stretch>
        </p:blipFill>
        <p:spPr>
          <a:xfrm>
            <a:off x="1410702" y="1219200"/>
            <a:ext cx="6742697" cy="5363364"/>
          </a:xfrm>
          <a:prstGeom prst="rect">
            <a:avLst/>
          </a:prstGeom>
        </p:spPr>
      </p:pic>
    </p:spTree>
    <p:extLst>
      <p:ext uri="{BB962C8B-B14F-4D97-AF65-F5344CB8AC3E}">
        <p14:creationId xmlns:p14="http://schemas.microsoft.com/office/powerpoint/2010/main" val="1837945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sz="3600" b="1" dirty="0"/>
              <a:t>Background</a:t>
            </a:r>
          </a:p>
          <a:p>
            <a:r>
              <a:rPr lang="en-US" altLang="zh-CN" sz="3600" b="1" dirty="0"/>
              <a:t>Methodology</a:t>
            </a:r>
          </a:p>
          <a:p>
            <a:pPr marL="540000">
              <a:buFont typeface="Wingdings" panose="05000000000000000000" pitchFamily="2" charset="2"/>
              <a:buChar char="Ø"/>
            </a:pPr>
            <a:r>
              <a:rPr lang="en-US" altLang="zh-CN" sz="2800" dirty="0"/>
              <a:t>Phase Field Method</a:t>
            </a:r>
          </a:p>
          <a:p>
            <a:pPr marL="540000">
              <a:buFont typeface="Wingdings" panose="05000000000000000000" pitchFamily="2" charset="2"/>
              <a:buChar char="Ø"/>
            </a:pPr>
            <a:r>
              <a:rPr lang="en-US" altLang="zh-CN" sz="2800" dirty="0"/>
              <a:t>Thermal Lattice Boltzmann</a:t>
            </a:r>
          </a:p>
          <a:p>
            <a:pPr marL="540000">
              <a:buFont typeface="Wingdings" panose="05000000000000000000" pitchFamily="2" charset="2"/>
              <a:buChar char="Ø"/>
            </a:pPr>
            <a:r>
              <a:rPr lang="en-US" altLang="zh-CN" sz="2800" dirty="0"/>
              <a:t>Motion of Grain</a:t>
            </a:r>
          </a:p>
          <a:p>
            <a:pPr marL="540000">
              <a:buFont typeface="Wingdings" panose="05000000000000000000" pitchFamily="2" charset="2"/>
              <a:buChar char="Ø"/>
            </a:pPr>
            <a:r>
              <a:rPr lang="en-US" altLang="zh-CN" sz="2800" dirty="0"/>
              <a:t>Simulation Algorithm</a:t>
            </a:r>
          </a:p>
          <a:p>
            <a:r>
              <a:rPr lang="en-US" altLang="zh-CN" sz="3600" b="1" dirty="0"/>
              <a:t>Simulation Results</a:t>
            </a:r>
          </a:p>
          <a:p>
            <a:pPr marL="540000">
              <a:buFont typeface="Wingdings" panose="05000000000000000000" pitchFamily="2" charset="2"/>
              <a:buChar char="Ø"/>
            </a:pPr>
            <a:r>
              <a:rPr lang="en-US" altLang="zh-CN" sz="2800" dirty="0"/>
              <a:t>Effect of Flow</a:t>
            </a:r>
          </a:p>
          <a:p>
            <a:pPr marL="540000">
              <a:buFont typeface="Wingdings" panose="05000000000000000000" pitchFamily="2" charset="2"/>
              <a:buChar char="Ø"/>
            </a:pPr>
            <a:r>
              <a:rPr lang="en-US" altLang="zh-CN" sz="2800" dirty="0"/>
              <a:t>Effect of Cooling Rate</a:t>
            </a:r>
          </a:p>
          <a:p>
            <a:r>
              <a:rPr lang="en-US" altLang="zh-CN" sz="3600" b="1" dirty="0"/>
              <a:t>Summary</a:t>
            </a:r>
          </a:p>
          <a:p>
            <a:endParaRPr lang="en-US" sz="2800" dirty="0"/>
          </a:p>
        </p:txBody>
      </p:sp>
      <p:sp>
        <p:nvSpPr>
          <p:cNvPr id="4" name="日期占位符 3"/>
          <p:cNvSpPr>
            <a:spLocks noGrp="1"/>
          </p:cNvSpPr>
          <p:nvPr>
            <p:ph type="dt" sz="half" idx="10"/>
          </p:nvPr>
        </p:nvSpPr>
        <p:spPr/>
        <p:txBody>
          <a:bodyPr/>
          <a:lstStyle/>
          <a:p>
            <a:fld id="{6295C69A-DAB2-4AFC-9123-BC11760B348A}"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a:t>
            </a:fld>
            <a:endParaRPr lang="en-US"/>
          </a:p>
        </p:txBody>
      </p:sp>
    </p:spTree>
    <p:extLst>
      <p:ext uri="{BB962C8B-B14F-4D97-AF65-F5344CB8AC3E}">
        <p14:creationId xmlns:p14="http://schemas.microsoft.com/office/powerpoint/2010/main" val="2816915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0"/>
            <a:ext cx="7315200" cy="1143000"/>
          </a:xfrm>
        </p:spPr>
        <p:txBody>
          <a:bodyPr/>
          <a:lstStyle/>
          <a:p>
            <a:r>
              <a:rPr lang="en-US" dirty="0"/>
              <a:t>Simulation Results: Al-Cu</a:t>
            </a:r>
          </a:p>
        </p:txBody>
      </p:sp>
      <p:sp>
        <p:nvSpPr>
          <p:cNvPr id="8" name="Content Placeholder 7"/>
          <p:cNvSpPr>
            <a:spLocks noGrp="1"/>
          </p:cNvSpPr>
          <p:nvPr>
            <p:ph sz="half" idx="1"/>
          </p:nvPr>
        </p:nvSpPr>
        <p:spPr/>
        <p:txBody>
          <a:bodyPr/>
          <a:lstStyle/>
          <a:p>
            <a:r>
              <a:rPr lang="en-US" dirty="0"/>
              <a:t>isothermal</a:t>
            </a:r>
          </a:p>
        </p:txBody>
      </p:sp>
      <p:sp>
        <p:nvSpPr>
          <p:cNvPr id="9" name="Content Placeholder 8"/>
          <p:cNvSpPr>
            <a:spLocks noGrp="1"/>
          </p:cNvSpPr>
          <p:nvPr>
            <p:ph sz="half" idx="2"/>
          </p:nvPr>
        </p:nvSpPr>
        <p:spPr/>
        <p:txBody>
          <a:bodyPr/>
          <a:lstStyle/>
          <a:p>
            <a:r>
              <a:rPr lang="en-US" dirty="0"/>
              <a:t>Non-isothermal</a:t>
            </a:r>
          </a:p>
        </p:txBody>
      </p:sp>
      <p:sp>
        <p:nvSpPr>
          <p:cNvPr id="4" name="Date Placeholder 3"/>
          <p:cNvSpPr>
            <a:spLocks noGrp="1"/>
          </p:cNvSpPr>
          <p:nvPr>
            <p:ph type="dt" sz="half" idx="10"/>
          </p:nvPr>
        </p:nvSpPr>
        <p:spPr/>
        <p:txBody>
          <a:bodyPr/>
          <a:lstStyle/>
          <a:p>
            <a:fld id="{14B2DF0E-0070-4921-9A9D-0621731C60A7}"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20</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pic>
        <p:nvPicPr>
          <p:cNvPr id="10" name="图片 1"/>
          <p:cNvPicPr/>
          <p:nvPr/>
        </p:nvPicPr>
        <p:blipFill>
          <a:blip r:embed="rId3" cstate="print">
            <a:extLst>
              <a:ext uri="{28A0092B-C50C-407E-A947-70E740481C1C}">
                <a14:useLocalDpi xmlns:a14="http://schemas.microsoft.com/office/drawing/2010/main" val="0"/>
              </a:ext>
            </a:extLst>
          </a:blip>
          <a:stretch>
            <a:fillRect/>
          </a:stretch>
        </p:blipFill>
        <p:spPr>
          <a:xfrm>
            <a:off x="152400" y="2209800"/>
            <a:ext cx="3581400" cy="3581400"/>
          </a:xfrm>
          <a:prstGeom prst="rect">
            <a:avLst/>
          </a:prstGeom>
        </p:spPr>
      </p:pic>
      <p:pic>
        <p:nvPicPr>
          <p:cNvPr id="11" name="图片 5"/>
          <p:cNvPicPr/>
          <p:nvPr/>
        </p:nvPicPr>
        <p:blipFill>
          <a:blip r:embed="rId4" cstate="print">
            <a:extLst>
              <a:ext uri="{28A0092B-C50C-407E-A947-70E740481C1C}">
                <a14:useLocalDpi xmlns:a14="http://schemas.microsoft.com/office/drawing/2010/main" val="0"/>
              </a:ext>
            </a:extLst>
          </a:blip>
          <a:stretch>
            <a:fillRect/>
          </a:stretch>
        </p:blipFill>
        <p:spPr>
          <a:xfrm>
            <a:off x="152400" y="2209800"/>
            <a:ext cx="3581400" cy="3581400"/>
          </a:xfrm>
          <a:prstGeom prst="rect">
            <a:avLst/>
          </a:prstGeom>
        </p:spPr>
      </p:pic>
      <p:pic>
        <p:nvPicPr>
          <p:cNvPr id="12" name="图片 4"/>
          <p:cNvPicPr/>
          <p:nvPr/>
        </p:nvPicPr>
        <p:blipFill>
          <a:blip r:embed="rId5" cstate="print">
            <a:extLst>
              <a:ext uri="{28A0092B-C50C-407E-A947-70E740481C1C}">
                <a14:useLocalDpi xmlns:a14="http://schemas.microsoft.com/office/drawing/2010/main" val="0"/>
              </a:ext>
            </a:extLst>
          </a:blip>
          <a:stretch>
            <a:fillRect/>
          </a:stretch>
        </p:blipFill>
        <p:spPr>
          <a:xfrm>
            <a:off x="4495800" y="2209800"/>
            <a:ext cx="3581400" cy="3581400"/>
          </a:xfrm>
          <a:prstGeom prst="rect">
            <a:avLst/>
          </a:prstGeom>
        </p:spPr>
      </p:pic>
      <p:pic>
        <p:nvPicPr>
          <p:cNvPr id="14" name="图片 9"/>
          <p:cNvPicPr/>
          <p:nvPr/>
        </p:nvPicPr>
        <p:blipFill>
          <a:blip r:embed="rId6" cstate="print">
            <a:extLst>
              <a:ext uri="{28A0092B-C50C-407E-A947-70E740481C1C}">
                <a14:useLocalDpi xmlns:a14="http://schemas.microsoft.com/office/drawing/2010/main" val="0"/>
              </a:ext>
            </a:extLst>
          </a:blip>
          <a:stretch>
            <a:fillRect/>
          </a:stretch>
        </p:blipFill>
        <p:spPr>
          <a:xfrm>
            <a:off x="4495800" y="2209800"/>
            <a:ext cx="3581400" cy="3581400"/>
          </a:xfrm>
          <a:prstGeom prst="rect">
            <a:avLst/>
          </a:prstGeom>
        </p:spPr>
      </p:pic>
      <p:pic>
        <p:nvPicPr>
          <p:cNvPr id="15" name="图片 18"/>
          <p:cNvPicPr/>
          <p:nvPr/>
        </p:nvPicPr>
        <p:blipFill>
          <a:blip r:embed="rId7" cstate="print">
            <a:extLst>
              <a:ext uri="{28A0092B-C50C-407E-A947-70E740481C1C}">
                <a14:useLocalDpi xmlns:a14="http://schemas.microsoft.com/office/drawing/2010/main" val="0"/>
              </a:ext>
            </a:extLst>
          </a:blip>
          <a:stretch>
            <a:fillRect/>
          </a:stretch>
        </p:blipFill>
        <p:spPr>
          <a:xfrm>
            <a:off x="4495800" y="2209800"/>
            <a:ext cx="3581400" cy="3581400"/>
          </a:xfrm>
          <a:prstGeom prst="rect">
            <a:avLst/>
          </a:prstGeom>
        </p:spPr>
      </p:pic>
      <p:pic>
        <p:nvPicPr>
          <p:cNvPr id="16" name="图片 19"/>
          <p:cNvPicPr/>
          <p:nvPr/>
        </p:nvPicPr>
        <p:blipFill>
          <a:blip r:embed="rId8" cstate="print">
            <a:extLst>
              <a:ext uri="{28A0092B-C50C-407E-A947-70E740481C1C}">
                <a14:useLocalDpi xmlns:a14="http://schemas.microsoft.com/office/drawing/2010/main" val="0"/>
              </a:ext>
            </a:extLst>
          </a:blip>
          <a:stretch>
            <a:fillRect/>
          </a:stretch>
        </p:blipFill>
        <p:spPr>
          <a:xfrm>
            <a:off x="4495800" y="2209800"/>
            <a:ext cx="3581400" cy="3581400"/>
          </a:xfrm>
          <a:prstGeom prst="rect">
            <a:avLst/>
          </a:prstGeom>
        </p:spPr>
      </p:pic>
    </p:spTree>
    <p:custDataLst>
      <p:tags r:id="rId1"/>
    </p:custDataLst>
    <p:extLst>
      <p:ext uri="{BB962C8B-B14F-4D97-AF65-F5344CB8AC3E}">
        <p14:creationId xmlns:p14="http://schemas.microsoft.com/office/powerpoint/2010/main" val="24623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Simulation Results: Al-Cu</a:t>
            </a:r>
          </a:p>
        </p:txBody>
      </p:sp>
      <p:sp>
        <p:nvSpPr>
          <p:cNvPr id="3" name="Content Placeholder 2"/>
          <p:cNvSpPr>
            <a:spLocks noGrp="1"/>
          </p:cNvSpPr>
          <p:nvPr>
            <p:ph idx="1"/>
          </p:nvPr>
        </p:nvSpPr>
        <p:spPr/>
        <p:txBody>
          <a:bodyPr>
            <a:normAutofit/>
          </a:bodyPr>
          <a:lstStyle/>
          <a:p>
            <a:r>
              <a:rPr lang="en-US" altLang="zh-CN" sz="2400" dirty="0"/>
              <a:t>Non-isothermal dendrite growth without and with constant flow</a:t>
            </a:r>
            <a:endParaRPr lang="en-US" sz="2400" dirty="0"/>
          </a:p>
          <a:p>
            <a:endParaRPr lang="en-US" sz="2400" dirty="0"/>
          </a:p>
          <a:p>
            <a:pPr marL="0" indent="0">
              <a:buNone/>
            </a:pPr>
            <a:endParaRPr lang="en-US" sz="2800" dirty="0"/>
          </a:p>
        </p:txBody>
      </p:sp>
      <p:sp>
        <p:nvSpPr>
          <p:cNvPr id="4" name="日期占位符 3"/>
          <p:cNvSpPr>
            <a:spLocks noGrp="1"/>
          </p:cNvSpPr>
          <p:nvPr>
            <p:ph type="dt" sz="half" idx="10"/>
          </p:nvPr>
        </p:nvSpPr>
        <p:spPr/>
        <p:txBody>
          <a:bodyPr/>
          <a:lstStyle/>
          <a:p>
            <a:fld id="{135F5199-0909-4FC1-BB8A-B438E2EC1BA4}"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21</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NonisothermalFlow2e4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10100" y="1928400"/>
            <a:ext cx="4320000" cy="4320000"/>
          </a:xfrm>
          <a:prstGeom prst="rect">
            <a:avLst/>
          </a:prstGeom>
        </p:spPr>
      </p:pic>
      <p:pic>
        <p:nvPicPr>
          <p:cNvPr id="23" name="Nonisotherma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2400" y="1928400"/>
            <a:ext cx="4320000" cy="4320000"/>
          </a:xfrm>
          <a:prstGeom prst="rect">
            <a:avLst/>
          </a:prstGeom>
        </p:spPr>
      </p:pic>
    </p:spTree>
    <p:extLst>
      <p:ext uri="{BB962C8B-B14F-4D97-AF65-F5344CB8AC3E}">
        <p14:creationId xmlns:p14="http://schemas.microsoft.com/office/powerpoint/2010/main" val="67735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childTnLst>
                          </p:cTn>
                        </p:par>
                      </p:childTnLst>
                    </p:cTn>
                  </p:par>
                </p:childTnLst>
              </p:cTn>
              <p:nextCondLst>
                <p:cond evt="onClick" delay="0">
                  <p:tgtEl>
                    <p:spTgt spid="21"/>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video>
              <p:cMediaNode vol="80000">
                <p:cTn id="13" fill="hold" display="0">
                  <p:stCondLst>
                    <p:cond delay="indefinite"/>
                  </p:stCondLst>
                </p:cTn>
                <p:tgtEl>
                  <p:spTgt spid="23"/>
                </p:tgtEl>
              </p:cMediaNode>
            </p:video>
          </p:childTnLst>
        </p:cTn>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a:off x="4417781" y="2218912"/>
            <a:ext cx="4320000" cy="4320000"/>
          </a:xfrm>
          <a:prstGeom prst="rect">
            <a:avLst/>
          </a:prstGeom>
        </p:spPr>
      </p:pic>
      <p:sp>
        <p:nvSpPr>
          <p:cNvPr id="2" name="Title 1"/>
          <p:cNvSpPr>
            <a:spLocks noGrp="1"/>
          </p:cNvSpPr>
          <p:nvPr>
            <p:ph type="title"/>
          </p:nvPr>
        </p:nvSpPr>
        <p:spPr/>
        <p:txBody>
          <a:bodyPr>
            <a:normAutofit/>
          </a:bodyPr>
          <a:lstStyle/>
          <a:p>
            <a:r>
              <a:rPr lang="en-US" dirty="0"/>
              <a:t>Effect of Flow</a:t>
            </a:r>
          </a:p>
        </p:txBody>
      </p:sp>
      <p:sp>
        <p:nvSpPr>
          <p:cNvPr id="3" name="Content Placeholder 2"/>
          <p:cNvSpPr>
            <a:spLocks noGrp="1"/>
          </p:cNvSpPr>
          <p:nvPr>
            <p:ph idx="1"/>
          </p:nvPr>
        </p:nvSpPr>
        <p:spPr/>
        <p:txBody>
          <a:bodyPr>
            <a:normAutofit/>
          </a:bodyPr>
          <a:lstStyle/>
          <a:p>
            <a:r>
              <a:rPr lang="en-US" sz="2400" dirty="0"/>
              <a:t>With flow, the upstream portion of dendrite grows faster than the downstream portion, and the primary arm against the flow is deflected</a:t>
            </a:r>
          </a:p>
          <a:p>
            <a:endParaRPr lang="en-US" sz="2400" dirty="0"/>
          </a:p>
          <a:p>
            <a:endParaRPr lang="en-US" sz="2400" dirty="0"/>
          </a:p>
          <a:p>
            <a:pPr marL="0" indent="0">
              <a:buNone/>
            </a:pPr>
            <a:endParaRPr lang="en-US" sz="2800" dirty="0"/>
          </a:p>
        </p:txBody>
      </p:sp>
      <p:sp>
        <p:nvSpPr>
          <p:cNvPr id="4" name="日期占位符 3"/>
          <p:cNvSpPr>
            <a:spLocks noGrp="1"/>
          </p:cNvSpPr>
          <p:nvPr>
            <p:ph type="dt" sz="half" idx="10"/>
          </p:nvPr>
        </p:nvSpPr>
        <p:spPr/>
        <p:txBody>
          <a:bodyPr/>
          <a:lstStyle/>
          <a:p>
            <a:fld id="{B176347D-61AC-44DE-9A40-62F7668F918E}"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22</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文本框 27"/>
          <p:cNvSpPr txBox="1"/>
          <p:nvPr/>
        </p:nvSpPr>
        <p:spPr>
          <a:xfrm>
            <a:off x="5562600" y="6031468"/>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100ms</a:t>
            </a:r>
            <a:endParaRPr lang="zh-CN" altLang="en-US" b="1"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4"/>
          <a:stretch>
            <a:fillRect/>
          </a:stretch>
        </p:blipFill>
        <p:spPr>
          <a:xfrm>
            <a:off x="730137" y="2367987"/>
            <a:ext cx="3033708" cy="3600000"/>
          </a:xfrm>
          <a:prstGeom prst="rect">
            <a:avLst/>
          </a:prstGeom>
        </p:spPr>
      </p:pic>
      <p:sp>
        <p:nvSpPr>
          <p:cNvPr id="30" name="文本框 29"/>
          <p:cNvSpPr txBox="1"/>
          <p:nvPr/>
        </p:nvSpPr>
        <p:spPr>
          <a:xfrm>
            <a:off x="1721655" y="6021962"/>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100ms</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791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CN" sz="2400" dirty="0"/>
              <a:t>The flow brings fresh material to its vicinity, which also increases the undercooling</a:t>
            </a:r>
            <a:endParaRPr lang="en-US" sz="2400" dirty="0"/>
          </a:p>
          <a:p>
            <a:endParaRPr lang="en-US" sz="2400" dirty="0"/>
          </a:p>
          <a:p>
            <a:pPr marL="0" indent="0">
              <a:buNone/>
            </a:pPr>
            <a:endParaRPr lang="en-US" sz="2800" dirty="0"/>
          </a:p>
        </p:txBody>
      </p:sp>
      <p:pic>
        <p:nvPicPr>
          <p:cNvPr id="16" name="图片 15"/>
          <p:cNvPicPr>
            <a:picLocks noChangeAspect="1"/>
          </p:cNvPicPr>
          <p:nvPr/>
        </p:nvPicPr>
        <p:blipFill>
          <a:blip r:embed="rId3"/>
          <a:stretch>
            <a:fillRect/>
          </a:stretch>
        </p:blipFill>
        <p:spPr>
          <a:xfrm>
            <a:off x="172792" y="2135484"/>
            <a:ext cx="2700000" cy="2242710"/>
          </a:xfrm>
          <a:prstGeom prst="rect">
            <a:avLst/>
          </a:prstGeom>
        </p:spPr>
      </p:pic>
      <p:pic>
        <p:nvPicPr>
          <p:cNvPr id="20" name="图片 19"/>
          <p:cNvPicPr>
            <a:picLocks noChangeAspect="1"/>
          </p:cNvPicPr>
          <p:nvPr/>
        </p:nvPicPr>
        <p:blipFill>
          <a:blip r:embed="rId4"/>
          <a:stretch>
            <a:fillRect/>
          </a:stretch>
        </p:blipFill>
        <p:spPr>
          <a:xfrm>
            <a:off x="2180707" y="2133600"/>
            <a:ext cx="2700000" cy="2260651"/>
          </a:xfrm>
          <a:prstGeom prst="rect">
            <a:avLst/>
          </a:prstGeom>
        </p:spPr>
      </p:pic>
      <p:pic>
        <p:nvPicPr>
          <p:cNvPr id="23" name="图片 22"/>
          <p:cNvPicPr>
            <a:picLocks noChangeAspect="1"/>
          </p:cNvPicPr>
          <p:nvPr/>
        </p:nvPicPr>
        <p:blipFill>
          <a:blip r:embed="rId5"/>
          <a:stretch>
            <a:fillRect/>
          </a:stretch>
        </p:blipFill>
        <p:spPr>
          <a:xfrm>
            <a:off x="4243048" y="2161390"/>
            <a:ext cx="2700000" cy="2236686"/>
          </a:xfrm>
          <a:prstGeom prst="rect">
            <a:avLst/>
          </a:prstGeom>
        </p:spPr>
      </p:pic>
      <p:pic>
        <p:nvPicPr>
          <p:cNvPr id="30" name="图片 29"/>
          <p:cNvPicPr>
            <a:picLocks noChangeAspect="1"/>
          </p:cNvPicPr>
          <p:nvPr/>
        </p:nvPicPr>
        <p:blipFill>
          <a:blip r:embed="rId6"/>
          <a:stretch>
            <a:fillRect/>
          </a:stretch>
        </p:blipFill>
        <p:spPr>
          <a:xfrm>
            <a:off x="6247368" y="2135442"/>
            <a:ext cx="2700000" cy="2255341"/>
          </a:xfrm>
          <a:prstGeom prst="rect">
            <a:avLst/>
          </a:prstGeom>
        </p:spPr>
      </p:pic>
      <p:sp>
        <p:nvSpPr>
          <p:cNvPr id="2" name="Title 1"/>
          <p:cNvSpPr>
            <a:spLocks noGrp="1"/>
          </p:cNvSpPr>
          <p:nvPr>
            <p:ph type="title"/>
          </p:nvPr>
        </p:nvSpPr>
        <p:spPr/>
        <p:txBody>
          <a:bodyPr>
            <a:normAutofit/>
          </a:bodyPr>
          <a:lstStyle/>
          <a:p>
            <a:r>
              <a:rPr lang="en-US" altLang="zh-CN" dirty="0"/>
              <a:t>Effect of Flow</a:t>
            </a:r>
            <a:endParaRPr lang="en-US" dirty="0"/>
          </a:p>
        </p:txBody>
      </p:sp>
      <p:sp>
        <p:nvSpPr>
          <p:cNvPr id="4" name="日期占位符 3"/>
          <p:cNvSpPr>
            <a:spLocks noGrp="1"/>
          </p:cNvSpPr>
          <p:nvPr>
            <p:ph type="dt" sz="half" idx="10"/>
          </p:nvPr>
        </p:nvSpPr>
        <p:spPr/>
        <p:txBody>
          <a:bodyPr/>
          <a:lstStyle/>
          <a:p>
            <a:fld id="{B1B8DB3E-0FEA-4D67-98F3-263D037FFC19}"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23</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文本框 40"/>
          <p:cNvSpPr txBox="1"/>
          <p:nvPr/>
        </p:nvSpPr>
        <p:spPr>
          <a:xfrm>
            <a:off x="804828" y="3996169"/>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25ms</a:t>
            </a:r>
            <a:endParaRPr lang="zh-CN" altLang="en-US" b="1"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4913978" y="4027035"/>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75ms</a:t>
            </a:r>
            <a:endParaRPr lang="zh-CN" altLang="en-US" b="1"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2754678" y="3989819"/>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50ms</a:t>
            </a:r>
            <a:endParaRPr lang="zh-CN" altLang="en-US" b="1"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6865328" y="4053002"/>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100ms</a:t>
            </a:r>
            <a:endParaRPr lang="zh-CN" altLang="en-US" b="1" dirty="0">
              <a:latin typeface="Times New Roman" panose="02020603050405020304" pitchFamily="18" charset="0"/>
              <a:cs typeface="Times New Roman" panose="02020603050405020304" pitchFamily="18" charset="0"/>
            </a:endParaRPr>
          </a:p>
        </p:txBody>
      </p:sp>
      <p:pic>
        <p:nvPicPr>
          <p:cNvPr id="45" name="图片 44"/>
          <p:cNvPicPr>
            <a:picLocks noChangeAspect="1"/>
          </p:cNvPicPr>
          <p:nvPr/>
        </p:nvPicPr>
        <p:blipFill>
          <a:blip r:embed="rId7"/>
          <a:stretch>
            <a:fillRect/>
          </a:stretch>
        </p:blipFill>
        <p:spPr>
          <a:xfrm>
            <a:off x="152400" y="4419476"/>
            <a:ext cx="2700000" cy="2260651"/>
          </a:xfrm>
          <a:prstGeom prst="rect">
            <a:avLst/>
          </a:prstGeom>
        </p:spPr>
      </p:pic>
      <p:pic>
        <p:nvPicPr>
          <p:cNvPr id="46" name="图片 45"/>
          <p:cNvPicPr>
            <a:picLocks noChangeAspect="1"/>
          </p:cNvPicPr>
          <p:nvPr/>
        </p:nvPicPr>
        <p:blipFill>
          <a:blip r:embed="rId8"/>
          <a:stretch>
            <a:fillRect/>
          </a:stretch>
        </p:blipFill>
        <p:spPr>
          <a:xfrm>
            <a:off x="2167628" y="4419476"/>
            <a:ext cx="2700000" cy="2265287"/>
          </a:xfrm>
          <a:prstGeom prst="rect">
            <a:avLst/>
          </a:prstGeom>
        </p:spPr>
      </p:pic>
      <p:pic>
        <p:nvPicPr>
          <p:cNvPr id="47" name="图片 46"/>
          <p:cNvPicPr>
            <a:picLocks noChangeAspect="1"/>
          </p:cNvPicPr>
          <p:nvPr/>
        </p:nvPicPr>
        <p:blipFill>
          <a:blip r:embed="rId9"/>
          <a:stretch>
            <a:fillRect/>
          </a:stretch>
        </p:blipFill>
        <p:spPr>
          <a:xfrm>
            <a:off x="4248306" y="4418801"/>
            <a:ext cx="2700000" cy="2281242"/>
          </a:xfrm>
          <a:prstGeom prst="rect">
            <a:avLst/>
          </a:prstGeom>
        </p:spPr>
      </p:pic>
      <p:pic>
        <p:nvPicPr>
          <p:cNvPr id="49" name="图片 48"/>
          <p:cNvPicPr>
            <a:picLocks noChangeAspect="1"/>
          </p:cNvPicPr>
          <p:nvPr/>
        </p:nvPicPr>
        <p:blipFill>
          <a:blip r:embed="rId10"/>
          <a:stretch>
            <a:fillRect/>
          </a:stretch>
        </p:blipFill>
        <p:spPr>
          <a:xfrm>
            <a:off x="6263534" y="4425866"/>
            <a:ext cx="2700000" cy="2281645"/>
          </a:xfrm>
          <a:prstGeom prst="rect">
            <a:avLst/>
          </a:prstGeom>
        </p:spPr>
      </p:pic>
      <p:sp>
        <p:nvSpPr>
          <p:cNvPr id="37" name="文本框 36"/>
          <p:cNvSpPr txBox="1"/>
          <p:nvPr/>
        </p:nvSpPr>
        <p:spPr>
          <a:xfrm>
            <a:off x="806845" y="5986580"/>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25ms</a:t>
            </a:r>
            <a:endParaRPr lang="zh-CN" altLang="en-US"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4898712" y="6004112"/>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75ms</a:t>
            </a:r>
            <a:endParaRPr lang="zh-CN" altLang="en-US" b="1"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2710956" y="5946482"/>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50ms</a:t>
            </a:r>
            <a:endParaRPr lang="zh-CN" altLang="en-US" b="1"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6838725" y="6050315"/>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100ms</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53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588" y="2976269"/>
            <a:ext cx="3420000" cy="3420000"/>
          </a:xfrm>
          <a:prstGeom prst="rect">
            <a:avLst/>
          </a:prstGeom>
        </p:spPr>
      </p:pic>
      <p:pic>
        <p:nvPicPr>
          <p:cNvPr id="21" name="图片 20"/>
          <p:cNvPicPr>
            <a:picLocks noChangeAspect="1"/>
          </p:cNvPicPr>
          <p:nvPr/>
        </p:nvPicPr>
        <p:blipFill>
          <a:blip r:embed="rId5"/>
          <a:stretch>
            <a:fillRect/>
          </a:stretch>
        </p:blipFill>
        <p:spPr>
          <a:xfrm>
            <a:off x="2819400" y="3104540"/>
            <a:ext cx="2700000" cy="2912085"/>
          </a:xfrm>
          <a:prstGeom prst="rect">
            <a:avLst/>
          </a:prstGeom>
        </p:spPr>
      </p:pic>
      <p:pic>
        <p:nvPicPr>
          <p:cNvPr id="15" name="图片 14"/>
          <p:cNvPicPr>
            <a:picLocks noChangeAspect="1"/>
          </p:cNvPicPr>
          <p:nvPr/>
        </p:nvPicPr>
        <p:blipFill>
          <a:blip r:embed="rId6"/>
          <a:stretch>
            <a:fillRect/>
          </a:stretch>
        </p:blipFill>
        <p:spPr>
          <a:xfrm>
            <a:off x="162026" y="3067143"/>
            <a:ext cx="2700000" cy="2955183"/>
          </a:xfrm>
          <a:prstGeom prst="rect">
            <a:avLst/>
          </a:prstGeom>
        </p:spPr>
      </p:pic>
      <p:sp>
        <p:nvSpPr>
          <p:cNvPr id="2" name="Title 1"/>
          <p:cNvSpPr>
            <a:spLocks noGrp="1"/>
          </p:cNvSpPr>
          <p:nvPr>
            <p:ph type="title"/>
          </p:nvPr>
        </p:nvSpPr>
        <p:spPr/>
        <p:txBody>
          <a:bodyPr>
            <a:normAutofit/>
          </a:bodyPr>
          <a:lstStyle/>
          <a:p>
            <a:r>
              <a:rPr lang="en-US" altLang="zh-CN" dirty="0"/>
              <a:t>Effect of Cooling Rate</a:t>
            </a:r>
            <a:endParaRPr lang="en-US" dirty="0"/>
          </a:p>
        </p:txBody>
      </p:sp>
      <p:sp>
        <p:nvSpPr>
          <p:cNvPr id="3" name="Content Placeholder 2"/>
          <p:cNvSpPr>
            <a:spLocks noGrp="1"/>
          </p:cNvSpPr>
          <p:nvPr>
            <p:ph idx="1"/>
          </p:nvPr>
        </p:nvSpPr>
        <p:spPr/>
        <p:txBody>
          <a:bodyPr>
            <a:normAutofit/>
          </a:bodyPr>
          <a:lstStyle/>
          <a:p>
            <a:r>
              <a:rPr lang="en-US" altLang="zh-CN" sz="2400" dirty="0"/>
              <a:t>Higher cooling rate increases the growth rate of secondary arms of dendrite</a:t>
            </a:r>
          </a:p>
          <a:p>
            <a:r>
              <a:rPr lang="en-US" sz="2400" dirty="0"/>
              <a:t>A higher cooling rate also results in higher segregation of Cu at the solid-liquid interface</a:t>
            </a:r>
          </a:p>
          <a:p>
            <a:pPr marL="0" indent="0">
              <a:buNone/>
            </a:pPr>
            <a:endParaRPr lang="en-US" sz="2800" dirty="0"/>
          </a:p>
        </p:txBody>
      </p:sp>
      <p:sp>
        <p:nvSpPr>
          <p:cNvPr id="4" name="日期占位符 3"/>
          <p:cNvSpPr>
            <a:spLocks noGrp="1"/>
          </p:cNvSpPr>
          <p:nvPr>
            <p:ph type="dt" sz="half" idx="10"/>
          </p:nvPr>
        </p:nvSpPr>
        <p:spPr/>
        <p:txBody>
          <a:bodyPr/>
          <a:lstStyle/>
          <a:p>
            <a:fld id="{33EC61CA-92AB-479D-BC43-4F925CE3C22A}"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24</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文本框 45"/>
          <p:cNvSpPr txBox="1"/>
          <p:nvPr/>
        </p:nvSpPr>
        <p:spPr>
          <a:xfrm>
            <a:off x="990600" y="5598584"/>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75ms</a:t>
            </a:r>
            <a:endParaRPr lang="zh-CN" altLang="en-US" b="1"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6326659" y="5650468"/>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75ms</a:t>
            </a:r>
            <a:endParaRPr lang="zh-CN" altLang="en-US" b="1" dirty="0">
              <a:latin typeface="Times New Roman" panose="02020603050405020304" pitchFamily="18" charset="0"/>
              <a:cs typeface="Times New Roman" panose="02020603050405020304" pitchFamily="18" charset="0"/>
            </a:endParaRPr>
          </a:p>
        </p:txBody>
      </p:sp>
      <p:sp>
        <p:nvSpPr>
          <p:cNvPr id="48" name="文本框 47"/>
          <p:cNvSpPr txBox="1"/>
          <p:nvPr/>
        </p:nvSpPr>
        <p:spPr>
          <a:xfrm>
            <a:off x="3657600" y="5621893"/>
            <a:ext cx="91440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75ms</a:t>
            </a:r>
            <a:endParaRPr lang="zh-CN" altLang="en-US" b="1" dirty="0">
              <a:latin typeface="Times New Roman" panose="02020603050405020304" pitchFamily="18" charset="0"/>
              <a:cs typeface="Times New Roman" panose="02020603050405020304" pitchFamily="18" charset="0"/>
            </a:endParaRPr>
          </a:p>
        </p:txBody>
      </p:sp>
      <p:graphicFrame>
        <p:nvGraphicFramePr>
          <p:cNvPr id="50" name="对象 49"/>
          <p:cNvGraphicFramePr>
            <a:graphicFrameLocks noChangeAspect="1"/>
          </p:cNvGraphicFramePr>
          <p:nvPr>
            <p:extLst>
              <p:ext uri="{D42A27DB-BD31-4B8C-83A1-F6EECF244321}">
                <p14:modId xmlns:p14="http://schemas.microsoft.com/office/powerpoint/2010/main" val="1392229977"/>
              </p:ext>
            </p:extLst>
          </p:nvPr>
        </p:nvGraphicFramePr>
        <p:xfrm>
          <a:off x="777875" y="6048375"/>
          <a:ext cx="1520825" cy="360363"/>
        </p:xfrm>
        <a:graphic>
          <a:graphicData uri="http://schemas.openxmlformats.org/presentationml/2006/ole">
            <mc:AlternateContent xmlns:mc="http://schemas.openxmlformats.org/markup-compatibility/2006">
              <mc:Choice xmlns:v="urn:schemas-microsoft-com:vml" Requires="v">
                <p:oleObj spid="_x0000_s7793" name="Equation" r:id="rId7" imgW="787320" imgH="177480" progId="Equation.DSMT4">
                  <p:embed/>
                </p:oleObj>
              </mc:Choice>
              <mc:Fallback>
                <p:oleObj name="Equation" r:id="rId7" imgW="787320" imgH="177480" progId="Equation.DSMT4">
                  <p:embed/>
                  <p:pic>
                    <p:nvPicPr>
                      <p:cNvPr id="64" name="对象 63"/>
                      <p:cNvPicPr>
                        <a:picLocks noChangeAspect="1" noChangeArrowheads="1"/>
                      </p:cNvPicPr>
                      <p:nvPr/>
                    </p:nvPicPr>
                    <p:blipFill>
                      <a:blip r:embed="rId8"/>
                      <a:srcRect/>
                      <a:stretch>
                        <a:fillRect/>
                      </a:stretch>
                    </p:blipFill>
                    <p:spPr bwMode="auto">
                      <a:xfrm>
                        <a:off x="777875" y="6048375"/>
                        <a:ext cx="15208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4033511860"/>
              </p:ext>
            </p:extLst>
          </p:nvPr>
        </p:nvGraphicFramePr>
        <p:xfrm>
          <a:off x="3352800" y="6029325"/>
          <a:ext cx="1568450" cy="360363"/>
        </p:xfrm>
        <a:graphic>
          <a:graphicData uri="http://schemas.openxmlformats.org/presentationml/2006/ole">
            <mc:AlternateContent xmlns:mc="http://schemas.openxmlformats.org/markup-compatibility/2006">
              <mc:Choice xmlns:v="urn:schemas-microsoft-com:vml" Requires="v">
                <p:oleObj spid="_x0000_s7794" name="Equation" r:id="rId9" imgW="812520" imgH="177480" progId="Equation.DSMT4">
                  <p:embed/>
                </p:oleObj>
              </mc:Choice>
              <mc:Fallback>
                <p:oleObj name="Equation" r:id="rId9" imgW="812520" imgH="177480" progId="Equation.DSMT4">
                  <p:embed/>
                  <p:pic>
                    <p:nvPicPr>
                      <p:cNvPr id="64" name="对象 63"/>
                      <p:cNvPicPr>
                        <a:picLocks noChangeAspect="1" noChangeArrowheads="1"/>
                      </p:cNvPicPr>
                      <p:nvPr/>
                    </p:nvPicPr>
                    <p:blipFill>
                      <a:blip r:embed="rId10"/>
                      <a:srcRect/>
                      <a:stretch>
                        <a:fillRect/>
                      </a:stretch>
                    </p:blipFill>
                    <p:spPr bwMode="auto">
                      <a:xfrm>
                        <a:off x="3352800" y="6029325"/>
                        <a:ext cx="156845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1442074321"/>
              </p:ext>
            </p:extLst>
          </p:nvPr>
        </p:nvGraphicFramePr>
        <p:xfrm>
          <a:off x="6049963" y="6016625"/>
          <a:ext cx="1544637" cy="360363"/>
        </p:xfrm>
        <a:graphic>
          <a:graphicData uri="http://schemas.openxmlformats.org/presentationml/2006/ole">
            <mc:AlternateContent xmlns:mc="http://schemas.openxmlformats.org/markup-compatibility/2006">
              <mc:Choice xmlns:v="urn:schemas-microsoft-com:vml" Requires="v">
                <p:oleObj spid="_x0000_s7795" name="Equation" r:id="rId11" imgW="799920" imgH="177480" progId="Equation.DSMT4">
                  <p:embed/>
                </p:oleObj>
              </mc:Choice>
              <mc:Fallback>
                <p:oleObj name="Equation" r:id="rId11" imgW="799920" imgH="177480" progId="Equation.DSMT4">
                  <p:embed/>
                  <p:pic>
                    <p:nvPicPr>
                      <p:cNvPr id="64" name="对象 63"/>
                      <p:cNvPicPr>
                        <a:picLocks noChangeAspect="1" noChangeArrowheads="1"/>
                      </p:cNvPicPr>
                      <p:nvPr/>
                    </p:nvPicPr>
                    <p:blipFill>
                      <a:blip r:embed="rId12"/>
                      <a:srcRect/>
                      <a:stretch>
                        <a:fillRect/>
                      </a:stretch>
                    </p:blipFill>
                    <p:spPr bwMode="auto">
                      <a:xfrm>
                        <a:off x="6049963" y="6016625"/>
                        <a:ext cx="154463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47007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Dendrite Growth</a:t>
            </a:r>
          </a:p>
        </p:txBody>
      </p:sp>
      <p:sp>
        <p:nvSpPr>
          <p:cNvPr id="4" name="日期占位符 3"/>
          <p:cNvSpPr>
            <a:spLocks noGrp="1"/>
          </p:cNvSpPr>
          <p:nvPr>
            <p:ph type="dt" sz="half" idx="10"/>
          </p:nvPr>
        </p:nvSpPr>
        <p:spPr/>
        <p:txBody>
          <a:bodyPr/>
          <a:lstStyle/>
          <a:p>
            <a:fld id="{9A2DE159-2996-48BF-B1A6-1775DA1C16E8}"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25</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内容占位符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296879"/>
            <a:ext cx="8991600" cy="4873842"/>
          </a:xfrm>
        </p:spPr>
      </p:pic>
    </p:spTree>
    <p:extLst>
      <p:ext uri="{BB962C8B-B14F-4D97-AF65-F5344CB8AC3E}">
        <p14:creationId xmlns:p14="http://schemas.microsoft.com/office/powerpoint/2010/main" val="37133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76200" y="1219200"/>
            <a:ext cx="8991600" cy="50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Cooling rate:</a:t>
            </a:r>
          </a:p>
          <a:p>
            <a:r>
              <a:rPr lang="en-US" altLang="zh-CN" sz="2400" dirty="0"/>
              <a:t>Simulation domain: 100 </a:t>
            </a:r>
            <a:r>
              <a:rPr lang="en-US" altLang="zh-CN" sz="2400" dirty="0" err="1"/>
              <a:t>μm</a:t>
            </a:r>
            <a:r>
              <a:rPr lang="en-US" altLang="zh-CN" sz="2400" dirty="0"/>
              <a:t>* 100 </a:t>
            </a:r>
            <a:r>
              <a:rPr lang="en-US" altLang="zh-CN" sz="2400" dirty="0" err="1"/>
              <a:t>μm</a:t>
            </a:r>
            <a:endParaRPr lang="en-US" altLang="zh-CN" sz="2400" dirty="0"/>
          </a:p>
          <a:p>
            <a:r>
              <a:rPr lang="en-US" altLang="zh-CN" sz="2400" dirty="0"/>
              <a:t>Flow speed</a:t>
            </a:r>
            <a:r>
              <a:rPr lang="en-US" altLang="zh-CN" sz="2400"/>
              <a:t>: 50 </a:t>
            </a:r>
            <a:r>
              <a:rPr lang="en-US" altLang="zh-CN" sz="2400" dirty="0"/>
              <a:t>mm/s</a:t>
            </a:r>
          </a:p>
        </p:txBody>
      </p:sp>
      <p:sp>
        <p:nvSpPr>
          <p:cNvPr id="2" name="Title 1"/>
          <p:cNvSpPr>
            <a:spLocks noGrp="1"/>
          </p:cNvSpPr>
          <p:nvPr>
            <p:ph type="title"/>
          </p:nvPr>
        </p:nvSpPr>
        <p:spPr/>
        <p:txBody>
          <a:bodyPr>
            <a:normAutofit/>
          </a:bodyPr>
          <a:lstStyle/>
          <a:p>
            <a:r>
              <a:rPr lang="en-US" dirty="0"/>
              <a:t>Simulation Results: Ti-6Al-4V</a:t>
            </a:r>
          </a:p>
        </p:txBody>
      </p:sp>
      <p:sp>
        <p:nvSpPr>
          <p:cNvPr id="4" name="日期占位符 3"/>
          <p:cNvSpPr>
            <a:spLocks noGrp="1"/>
          </p:cNvSpPr>
          <p:nvPr>
            <p:ph type="dt" sz="half" idx="10"/>
          </p:nvPr>
        </p:nvSpPr>
        <p:spPr/>
        <p:txBody>
          <a:bodyPr/>
          <a:lstStyle/>
          <a:p>
            <a:fld id="{F67E1779-A13B-48C5-B6AA-B6381EC2BFDD}"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26</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49"/>
          <p:cNvGraphicFramePr>
            <a:graphicFrameLocks noChangeAspect="1"/>
          </p:cNvGraphicFramePr>
          <p:nvPr>
            <p:extLst>
              <p:ext uri="{D42A27DB-BD31-4B8C-83A1-F6EECF244321}">
                <p14:modId xmlns:p14="http://schemas.microsoft.com/office/powerpoint/2010/main" val="2537737313"/>
              </p:ext>
            </p:extLst>
          </p:nvPr>
        </p:nvGraphicFramePr>
        <p:xfrm>
          <a:off x="2286000" y="1295400"/>
          <a:ext cx="1546225" cy="360363"/>
        </p:xfrm>
        <a:graphic>
          <a:graphicData uri="http://schemas.openxmlformats.org/presentationml/2006/ole">
            <mc:AlternateContent xmlns:mc="http://schemas.openxmlformats.org/markup-compatibility/2006">
              <mc:Choice xmlns:v="urn:schemas-microsoft-com:vml" Requires="v">
                <p:oleObj spid="_x0000_s8339" name="Equation" r:id="rId9" imgW="799920" imgH="177480" progId="Equation.DSMT4">
                  <p:embed/>
                </p:oleObj>
              </mc:Choice>
              <mc:Fallback>
                <p:oleObj name="Equation" r:id="rId9" imgW="799920" imgH="177480" progId="Equation.DSMT4">
                  <p:embed/>
                  <p:pic>
                    <p:nvPicPr>
                      <p:cNvPr id="0" name=""/>
                      <p:cNvPicPr>
                        <a:picLocks noChangeAspect="1" noChangeArrowheads="1"/>
                      </p:cNvPicPr>
                      <p:nvPr/>
                    </p:nvPicPr>
                    <p:blipFill>
                      <a:blip r:embed="rId10"/>
                      <a:srcRect/>
                      <a:stretch>
                        <a:fillRect/>
                      </a:stretch>
                    </p:blipFill>
                    <p:spPr bwMode="auto">
                      <a:xfrm>
                        <a:off x="2286000" y="1295400"/>
                        <a:ext cx="15462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Noniso">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90114" y="2667000"/>
            <a:ext cx="3881886" cy="3657600"/>
          </a:xfrm>
          <a:prstGeom prst="rect">
            <a:avLst/>
          </a:prstGeom>
        </p:spPr>
      </p:pic>
      <p:pic>
        <p:nvPicPr>
          <p:cNvPr id="12" name="NonisoFlow">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636610" y="2622550"/>
            <a:ext cx="3881887" cy="3657600"/>
          </a:xfrm>
          <a:prstGeom prst="rect">
            <a:avLst/>
          </a:prstGeom>
        </p:spPr>
      </p:pic>
    </p:spTree>
    <p:custDataLst>
      <p:tags r:id="rId2"/>
    </p:custDataLst>
    <p:extLst>
      <p:ext uri="{BB962C8B-B14F-4D97-AF65-F5344CB8AC3E}">
        <p14:creationId xmlns:p14="http://schemas.microsoft.com/office/powerpoint/2010/main" val="3235027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video>
              <p:cMediaNode vol="80000">
                <p:cTn id="13" fill="hold" display="0">
                  <p:stCondLst>
                    <p:cond delay="indefinite"/>
                  </p:stCondLst>
                </p:cTn>
                <p:tgtEl>
                  <p:spTgt spid="12"/>
                </p:tgtEl>
              </p:cMediaNode>
            </p:video>
          </p:childTnLst>
        </p:cTn>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76200" y="1219200"/>
            <a:ext cx="8991600" cy="50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Multigrain growth</a:t>
            </a:r>
          </a:p>
          <a:p>
            <a:r>
              <a:rPr lang="en-US" altLang="zh-CN" sz="2400" dirty="0"/>
              <a:t>Cooling rate:</a:t>
            </a:r>
          </a:p>
          <a:p>
            <a:r>
              <a:rPr lang="en-US" altLang="zh-CN" sz="2400" dirty="0"/>
              <a:t>Flow speed: 50 mm/s</a:t>
            </a:r>
          </a:p>
        </p:txBody>
      </p:sp>
      <p:sp>
        <p:nvSpPr>
          <p:cNvPr id="2" name="Title 1"/>
          <p:cNvSpPr>
            <a:spLocks noGrp="1"/>
          </p:cNvSpPr>
          <p:nvPr>
            <p:ph type="title"/>
          </p:nvPr>
        </p:nvSpPr>
        <p:spPr/>
        <p:txBody>
          <a:bodyPr>
            <a:normAutofit/>
          </a:bodyPr>
          <a:lstStyle/>
          <a:p>
            <a:r>
              <a:rPr lang="en-US" dirty="0"/>
              <a:t>Simulation Results: Ti-6Al-4V</a:t>
            </a:r>
          </a:p>
        </p:txBody>
      </p:sp>
      <p:sp>
        <p:nvSpPr>
          <p:cNvPr id="4" name="日期占位符 3"/>
          <p:cNvSpPr>
            <a:spLocks noGrp="1"/>
          </p:cNvSpPr>
          <p:nvPr>
            <p:ph type="dt" sz="half" idx="10"/>
          </p:nvPr>
        </p:nvSpPr>
        <p:spPr/>
        <p:txBody>
          <a:bodyPr/>
          <a:lstStyle/>
          <a:p>
            <a:fld id="{F67E1779-A13B-48C5-B6AA-B6381EC2BFDD}"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27</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49"/>
          <p:cNvGraphicFramePr>
            <a:graphicFrameLocks noChangeAspect="1"/>
          </p:cNvGraphicFramePr>
          <p:nvPr>
            <p:extLst>
              <p:ext uri="{D42A27DB-BD31-4B8C-83A1-F6EECF244321}">
                <p14:modId xmlns:p14="http://schemas.microsoft.com/office/powerpoint/2010/main" val="4020292887"/>
              </p:ext>
            </p:extLst>
          </p:nvPr>
        </p:nvGraphicFramePr>
        <p:xfrm>
          <a:off x="2248535" y="1697037"/>
          <a:ext cx="1546225" cy="360363"/>
        </p:xfrm>
        <a:graphic>
          <a:graphicData uri="http://schemas.openxmlformats.org/presentationml/2006/ole">
            <mc:AlternateContent xmlns:mc="http://schemas.openxmlformats.org/markup-compatibility/2006">
              <mc:Choice xmlns:v="urn:schemas-microsoft-com:vml" Requires="v">
                <p:oleObj spid="_x0000_s15376" name="Equation" r:id="rId5" imgW="799920" imgH="177480" progId="Equation.DSMT4">
                  <p:embed/>
                </p:oleObj>
              </mc:Choice>
              <mc:Fallback>
                <p:oleObj name="Equation" r:id="rId5" imgW="799920" imgH="177480" progId="Equation.DSMT4">
                  <p:embed/>
                  <p:pic>
                    <p:nvPicPr>
                      <p:cNvPr id="37" name="对象 49"/>
                      <p:cNvPicPr>
                        <a:picLocks noChangeAspect="1" noChangeArrowheads="1"/>
                      </p:cNvPicPr>
                      <p:nvPr/>
                    </p:nvPicPr>
                    <p:blipFill>
                      <a:blip r:embed="rId6"/>
                      <a:srcRect/>
                      <a:stretch>
                        <a:fillRect/>
                      </a:stretch>
                    </p:blipFill>
                    <p:spPr bwMode="auto">
                      <a:xfrm>
                        <a:off x="2248535" y="1697037"/>
                        <a:ext cx="15462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 y="2514600"/>
            <a:ext cx="3973256" cy="365760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4123" y="2819400"/>
            <a:ext cx="4701277" cy="3200400"/>
          </a:xfrm>
          <a:prstGeom prst="rect">
            <a:avLst/>
          </a:prstGeom>
        </p:spPr>
      </p:pic>
      <p:sp>
        <p:nvSpPr>
          <p:cNvPr id="35" name="文本框 29"/>
          <p:cNvSpPr txBox="1"/>
          <p:nvPr/>
        </p:nvSpPr>
        <p:spPr>
          <a:xfrm>
            <a:off x="502454" y="6095484"/>
            <a:ext cx="3231346" cy="381516"/>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Simulated microstructure</a:t>
            </a:r>
            <a:endParaRPr lang="zh-CN" altLang="en-US" b="1" dirty="0">
              <a:latin typeface="Times New Roman" panose="02020603050405020304" pitchFamily="18" charset="0"/>
              <a:cs typeface="Times New Roman" panose="02020603050405020304" pitchFamily="18" charset="0"/>
            </a:endParaRPr>
          </a:p>
        </p:txBody>
      </p:sp>
      <p:sp>
        <p:nvSpPr>
          <p:cNvPr id="38" name="文本框 29"/>
          <p:cNvSpPr txBox="1"/>
          <p:nvPr/>
        </p:nvSpPr>
        <p:spPr>
          <a:xfrm>
            <a:off x="4114800" y="6063734"/>
            <a:ext cx="506380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SEM image of Ti64 microstructure produced by SLM</a:t>
            </a:r>
            <a:endParaRPr lang="zh-CN" altLang="en-US" b="1" dirty="0">
              <a:latin typeface="Times New Roman" panose="02020603050405020304" pitchFamily="18" charset="0"/>
              <a:cs typeface="Times New Roman" panose="02020603050405020304" pitchFamily="18" charset="0"/>
            </a:endParaRPr>
          </a:p>
        </p:txBody>
      </p:sp>
    </p:spTree>
    <p:custDataLst>
      <p:tags r:id="rId2"/>
    </p:custDataLst>
    <p:extLst>
      <p:ext uri="{BB962C8B-B14F-4D97-AF65-F5344CB8AC3E}">
        <p14:creationId xmlns:p14="http://schemas.microsoft.com/office/powerpoint/2010/main" val="436558748"/>
      </p:ext>
    </p:extLst>
  </p:cSld>
  <p:clrMapOvr>
    <a:masterClrMapping/>
  </p:clrMapOvr>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Issues</a:t>
            </a:r>
          </a:p>
        </p:txBody>
      </p:sp>
      <p:sp>
        <p:nvSpPr>
          <p:cNvPr id="3" name="Content Placeholder 2"/>
          <p:cNvSpPr>
            <a:spLocks noGrp="1"/>
          </p:cNvSpPr>
          <p:nvPr>
            <p:ph idx="1"/>
          </p:nvPr>
        </p:nvSpPr>
        <p:spPr/>
        <p:txBody>
          <a:bodyPr>
            <a:normAutofit lnSpcReduction="10000"/>
          </a:bodyPr>
          <a:lstStyle/>
          <a:p>
            <a:r>
              <a:rPr lang="en-US" dirty="0"/>
              <a:t>How to improve computational efficiency</a:t>
            </a:r>
          </a:p>
          <a:p>
            <a:pPr lvl="1"/>
            <a:r>
              <a:rPr lang="en-US" dirty="0"/>
              <a:t>parallelization</a:t>
            </a:r>
          </a:p>
          <a:p>
            <a:r>
              <a:rPr lang="en-US" dirty="0"/>
              <a:t>How to improve accuracy</a:t>
            </a:r>
          </a:p>
          <a:p>
            <a:pPr lvl="1"/>
            <a:r>
              <a:rPr lang="en-US" dirty="0"/>
              <a:t>Uncertainty quantification</a:t>
            </a:r>
          </a:p>
          <a:p>
            <a:pPr lvl="2"/>
            <a:r>
              <a:rPr lang="en-US" dirty="0"/>
              <a:t>Parameter uncertainty</a:t>
            </a:r>
          </a:p>
          <a:p>
            <a:pPr lvl="2"/>
            <a:r>
              <a:rPr lang="en-US" dirty="0"/>
              <a:t>Model form uncertainty</a:t>
            </a:r>
          </a:p>
          <a:p>
            <a:r>
              <a:rPr lang="en-US" dirty="0"/>
              <a:t>How to use simulation in process planning and optimization</a:t>
            </a:r>
          </a:p>
          <a:p>
            <a:pPr lvl="1"/>
            <a:r>
              <a:rPr lang="en-US" dirty="0"/>
              <a:t>Establishing Process-Structure-Property (P-S-P) relationship</a:t>
            </a:r>
          </a:p>
        </p:txBody>
      </p:sp>
      <p:sp>
        <p:nvSpPr>
          <p:cNvPr id="4" name="Date Placeholder 3"/>
          <p:cNvSpPr>
            <a:spLocks noGrp="1"/>
          </p:cNvSpPr>
          <p:nvPr>
            <p:ph type="dt" sz="half" idx="10"/>
          </p:nvPr>
        </p:nvSpPr>
        <p:spPr/>
        <p:txBody>
          <a:bodyPr/>
          <a:lstStyle/>
          <a:p>
            <a:fld id="{A8B4F0AD-F105-4D42-8892-54D4CE917AEC}"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28</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spTree>
    <p:custDataLst>
      <p:tags r:id="rId1"/>
    </p:custDataLst>
    <p:extLst>
      <p:ext uri="{BB962C8B-B14F-4D97-AF65-F5344CB8AC3E}">
        <p14:creationId xmlns:p14="http://schemas.microsoft.com/office/powerpoint/2010/main" val="9587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Summary</a:t>
            </a:r>
            <a:endParaRPr lang="en-US" dirty="0"/>
          </a:p>
        </p:txBody>
      </p:sp>
      <p:sp>
        <p:nvSpPr>
          <p:cNvPr id="3" name="Content Placeholder 2"/>
          <p:cNvSpPr>
            <a:spLocks noGrp="1"/>
          </p:cNvSpPr>
          <p:nvPr>
            <p:ph idx="1"/>
          </p:nvPr>
        </p:nvSpPr>
        <p:spPr/>
        <p:txBody>
          <a:bodyPr>
            <a:normAutofit/>
          </a:bodyPr>
          <a:lstStyle/>
          <a:p>
            <a:r>
              <a:rPr lang="en-US" altLang="zh-CN" sz="2400" dirty="0"/>
              <a:t>A mesoscale multi-physics model is developed to simulate the solidification process in SLM based on Phase Field and Thermal Lattice Boltzmann Methods</a:t>
            </a:r>
          </a:p>
          <a:p>
            <a:endParaRPr lang="en-US" altLang="zh-CN" sz="2400" dirty="0"/>
          </a:p>
          <a:p>
            <a:r>
              <a:rPr lang="en-US" sz="2400" dirty="0"/>
              <a:t>The PF-TLBM model incorporates solute transport, heat transfer, fluid dynamics, kinetics of phase transformation, and grain growth.</a:t>
            </a:r>
          </a:p>
          <a:p>
            <a:endParaRPr lang="en-US" sz="2400" dirty="0"/>
          </a:p>
          <a:p>
            <a:r>
              <a:rPr lang="en-US" sz="2400" dirty="0"/>
              <a:t>It simulates systems at a reasonable time scale for manufacturing processes while providing fine-grained material phase and composition information. </a:t>
            </a:r>
          </a:p>
        </p:txBody>
      </p:sp>
      <p:sp>
        <p:nvSpPr>
          <p:cNvPr id="4" name="日期占位符 3"/>
          <p:cNvSpPr>
            <a:spLocks noGrp="1"/>
          </p:cNvSpPr>
          <p:nvPr>
            <p:ph type="dt" sz="half" idx="10"/>
          </p:nvPr>
        </p:nvSpPr>
        <p:spPr/>
        <p:txBody>
          <a:bodyPr/>
          <a:lstStyle/>
          <a:p>
            <a:fld id="{C4FD94C1-B217-470B-B9FB-614854247A43}"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29</a:t>
            </a:fld>
            <a:endParaRPr lang="en-US"/>
          </a:p>
        </p:txBody>
      </p:sp>
      <p:sp>
        <p:nvSpPr>
          <p:cNvPr id="1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67773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r>
              <a:rPr lang="en-US" sz="2400" dirty="0"/>
              <a:t>Solidification of melt in SLM process is very complicated, which involves multiple physical </a:t>
            </a:r>
            <a:r>
              <a:rPr lang="en-US" altLang="zh-CN" sz="2400" dirty="0"/>
              <a:t>phenomena</a:t>
            </a:r>
            <a:endParaRPr lang="en-US" sz="2400" dirty="0"/>
          </a:p>
          <a:p>
            <a:r>
              <a:rPr lang="en-US" sz="2400" dirty="0"/>
              <a:t>Challenge: Create a multi-physics based model to investigate the Process-Structure relationship</a:t>
            </a:r>
          </a:p>
          <a:p>
            <a:endParaRPr lang="en-US" sz="2800" dirty="0"/>
          </a:p>
        </p:txBody>
      </p:sp>
      <p:sp>
        <p:nvSpPr>
          <p:cNvPr id="4" name="日期占位符 3"/>
          <p:cNvSpPr>
            <a:spLocks noGrp="1"/>
          </p:cNvSpPr>
          <p:nvPr>
            <p:ph type="dt" sz="half" idx="10"/>
          </p:nvPr>
        </p:nvSpPr>
        <p:spPr/>
        <p:txBody>
          <a:bodyPr/>
          <a:lstStyle/>
          <a:p>
            <a:fld id="{6295C69A-DAB2-4AFC-9123-BC11760B348A}"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3</a:t>
            </a:fld>
            <a:endParaRPr 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053" y="2814638"/>
            <a:ext cx="7200000" cy="3205162"/>
          </a:xfrm>
          <a:prstGeom prst="rect">
            <a:avLst/>
          </a:prstGeom>
        </p:spPr>
      </p:pic>
      <p:sp>
        <p:nvSpPr>
          <p:cNvPr id="9" name="文本框 8"/>
          <p:cNvSpPr txBox="1"/>
          <p:nvPr/>
        </p:nvSpPr>
        <p:spPr>
          <a:xfrm>
            <a:off x="5638800" y="5943600"/>
            <a:ext cx="2895600" cy="307777"/>
          </a:xfrm>
          <a:prstGeom prst="rect">
            <a:avLst/>
          </a:prstGeom>
          <a:noFill/>
        </p:spPr>
        <p:txBody>
          <a:bodyPr wrap="square" rtlCol="0">
            <a:spAutoFit/>
          </a:bodyPr>
          <a:lstStyle/>
          <a:p>
            <a:r>
              <a:rPr lang="en-US" altLang="zh-CN" sz="1400" dirty="0" err="1">
                <a:latin typeface="Times New Roman" panose="02020603050405020304" pitchFamily="18" charset="0"/>
                <a:cs typeface="Times New Roman" panose="02020603050405020304" pitchFamily="18" charset="0"/>
              </a:rPr>
              <a:t>Markl</a:t>
            </a:r>
            <a:r>
              <a:rPr lang="en-US" altLang="zh-CN" sz="1400" dirty="0">
                <a:latin typeface="Times New Roman" panose="02020603050405020304" pitchFamily="18" charset="0"/>
                <a:cs typeface="Times New Roman" panose="02020603050405020304" pitchFamily="18" charset="0"/>
              </a:rPr>
              <a:t>, M., &amp; </a:t>
            </a:r>
            <a:r>
              <a:rPr lang="en-US" altLang="zh-CN" sz="1400" dirty="0" err="1">
                <a:latin typeface="Times New Roman" panose="02020603050405020304" pitchFamily="18" charset="0"/>
                <a:cs typeface="Times New Roman" panose="02020603050405020304" pitchFamily="18" charset="0"/>
              </a:rPr>
              <a:t>Körner</a:t>
            </a:r>
            <a:r>
              <a:rPr lang="en-US" altLang="zh-CN" sz="1400" dirty="0">
                <a:latin typeface="Times New Roman" panose="02020603050405020304" pitchFamily="18" charset="0"/>
                <a:cs typeface="Times New Roman" panose="02020603050405020304" pitchFamily="18" charset="0"/>
              </a:rPr>
              <a:t>, C. (2016)</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893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2"/>
          </p:nvPr>
        </p:nvSpPr>
        <p:spPr>
          <a:noFill/>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fld id="{891AB178-1E8A-4074-B190-559638E31057}" type="slidenum">
              <a:rPr lang="en-US" altLang="en-US" sz="1400" smtClean="0"/>
              <a:pPr eaLnBrk="1" hangingPunct="1"/>
              <a:t>30</a:t>
            </a:fld>
            <a:endParaRPr lang="en-US" altLang="en-US" sz="1400"/>
          </a:p>
        </p:txBody>
      </p:sp>
      <p:pic>
        <p:nvPicPr>
          <p:cNvPr id="34819" name="Picture 2" descr="thank_u_languages"/>
          <p:cNvPicPr>
            <a:picLocks noChangeAspect="1" noChangeArrowheads="1"/>
          </p:cNvPicPr>
          <p:nvPr/>
        </p:nvPicPr>
        <p:blipFill>
          <a:blip r:embed="rId3">
            <a:lum bright="42000"/>
            <a:extLst>
              <a:ext uri="{28A0092B-C50C-407E-A947-70E740481C1C}">
                <a14:useLocalDpi xmlns:a14="http://schemas.microsoft.com/office/drawing/2010/main" val="0"/>
              </a:ext>
            </a:extLst>
          </a:blip>
          <a:srcRect t="1558" r="819"/>
          <a:stretch>
            <a:fillRect/>
          </a:stretch>
        </p:blipFill>
        <p:spPr bwMode="auto">
          <a:xfrm>
            <a:off x="0" y="174625"/>
            <a:ext cx="9144000" cy="668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838200" y="3126581"/>
            <a:ext cx="77724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eaLnBrk="1" hangingPunct="1"/>
            <a:r>
              <a:rPr lang="en-US" altLang="zh-CN" sz="4000" dirty="0">
                <a:solidFill>
                  <a:srgbClr val="CC0000"/>
                </a:solidFill>
                <a:latin typeface="Georgia" pitchFamily="18" charset="0"/>
                <a:ea typeface="宋体" charset="-122"/>
              </a:rPr>
              <a:t>Thanks!</a:t>
            </a:r>
          </a:p>
          <a:p>
            <a:pPr algn="ctr" eaLnBrk="1" hangingPunct="1"/>
            <a:endParaRPr lang="en-US" altLang="zh-CN" sz="4000" dirty="0">
              <a:solidFill>
                <a:srgbClr val="CC0000"/>
              </a:solidFill>
              <a:latin typeface="Georgia" pitchFamily="18" charset="0"/>
              <a:ea typeface="宋体" charset="-122"/>
            </a:endParaRPr>
          </a:p>
        </p:txBody>
      </p:sp>
      <p:sp>
        <p:nvSpPr>
          <p:cNvPr id="2" name="日期占位符 1"/>
          <p:cNvSpPr>
            <a:spLocks noGrp="1"/>
          </p:cNvSpPr>
          <p:nvPr>
            <p:ph type="dt" sz="half" idx="10"/>
          </p:nvPr>
        </p:nvSpPr>
        <p:spPr/>
        <p:txBody>
          <a:bodyPr/>
          <a:lstStyle/>
          <a:p>
            <a:fld id="{E909415C-0442-4477-826F-36DC97D05A5A}" type="datetime1">
              <a:rPr lang="en-US" altLang="zh-CN" smtClean="0"/>
              <a:t>7/30/2019</a:t>
            </a:fld>
            <a:endParaRPr lang="en-US"/>
          </a:p>
        </p:txBody>
      </p:sp>
    </p:spTree>
    <p:extLst>
      <p:ext uri="{BB962C8B-B14F-4D97-AF65-F5344CB8AC3E}">
        <p14:creationId xmlns:p14="http://schemas.microsoft.com/office/powerpoint/2010/main" val="397334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391400" cy="1143000"/>
          </a:xfrm>
        </p:spPr>
        <p:txBody>
          <a:bodyPr>
            <a:normAutofit/>
          </a:bodyPr>
          <a:lstStyle/>
          <a:p>
            <a:r>
              <a:rPr lang="en-US" dirty="0"/>
              <a:t>Single-Physics Simulation </a:t>
            </a:r>
            <a:br>
              <a:rPr lang="en-US" dirty="0"/>
            </a:br>
            <a:r>
              <a:rPr lang="en-US" sz="2800" dirty="0"/>
              <a:t>– Phase Field Method</a:t>
            </a:r>
            <a:endParaRPr lang="en-US" dirty="0"/>
          </a:p>
        </p:txBody>
      </p:sp>
      <p:sp>
        <p:nvSpPr>
          <p:cNvPr id="3" name="Content Placeholder 2"/>
          <p:cNvSpPr>
            <a:spLocks noGrp="1"/>
          </p:cNvSpPr>
          <p:nvPr>
            <p:ph idx="1"/>
          </p:nvPr>
        </p:nvSpPr>
        <p:spPr/>
        <p:txBody>
          <a:bodyPr>
            <a:normAutofit lnSpcReduction="10000"/>
          </a:bodyPr>
          <a:lstStyle/>
          <a:p>
            <a:r>
              <a:rPr lang="en-US" sz="2400" dirty="0"/>
              <a:t>Phase field </a:t>
            </a:r>
            <a:r>
              <a:rPr lang="en-US" altLang="zh-CN" sz="2400" dirty="0"/>
              <a:t>method</a:t>
            </a:r>
            <a:r>
              <a:rPr lang="en-US" sz="2400" dirty="0"/>
              <a:t> has been used to simulate the microstructure evolution and solute concentration of Ti-6Al-4V alloy during solidification in powder-bed electron beam AM process (</a:t>
            </a:r>
            <a:r>
              <a:rPr lang="en-US" altLang="zh-CN" sz="2400" dirty="0"/>
              <a:t>Gong &amp; Chou 2015; </a:t>
            </a:r>
            <a:r>
              <a:rPr lang="en-US" sz="2400" dirty="0" err="1"/>
              <a:t>Sahoo</a:t>
            </a:r>
            <a:r>
              <a:rPr lang="en-US" sz="2400" dirty="0"/>
              <a:t> &amp; Chou 2016)</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lvl="1"/>
            <a:r>
              <a:rPr lang="en-US" sz="2000" dirty="0"/>
              <a:t>Isothermal assumption without considering the effect of the latent heat</a:t>
            </a:r>
          </a:p>
          <a:p>
            <a:pPr lvl="1"/>
            <a:r>
              <a:rPr lang="en-US" sz="2000" dirty="0"/>
              <a:t>No effect of </a:t>
            </a:r>
            <a:r>
              <a:rPr lang="en-US" sz="2000"/>
              <a:t>melt flow</a:t>
            </a:r>
            <a:endParaRPr lang="en-US" sz="2400" dirty="0"/>
          </a:p>
        </p:txBody>
      </p:sp>
      <p:sp>
        <p:nvSpPr>
          <p:cNvPr id="4" name="日期占位符 3"/>
          <p:cNvSpPr>
            <a:spLocks noGrp="1"/>
          </p:cNvSpPr>
          <p:nvPr>
            <p:ph type="dt" sz="half" idx="10"/>
          </p:nvPr>
        </p:nvSpPr>
        <p:spPr/>
        <p:txBody>
          <a:bodyPr/>
          <a:lstStyle/>
          <a:p>
            <a:fld id="{5EEC615A-CEDB-4725-9055-BAA4DE1000C4}"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a:t>Multi-Scale Systems Engineering Research Group       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4</a:t>
            </a:fld>
            <a:endParaRPr lang="en-US"/>
          </a:p>
        </p:txBody>
      </p:sp>
      <p:pic>
        <p:nvPicPr>
          <p:cNvPr id="7" name="图片 6"/>
          <p:cNvPicPr>
            <a:picLocks noChangeAspect="1"/>
          </p:cNvPicPr>
          <p:nvPr/>
        </p:nvPicPr>
        <p:blipFill>
          <a:blip r:embed="rId3"/>
          <a:stretch>
            <a:fillRect/>
          </a:stretch>
        </p:blipFill>
        <p:spPr>
          <a:xfrm>
            <a:off x="199200" y="2667000"/>
            <a:ext cx="8640000" cy="2562901"/>
          </a:xfrm>
          <a:prstGeom prst="rect">
            <a:avLst/>
          </a:prstGeom>
        </p:spPr>
      </p:pic>
    </p:spTree>
    <p:extLst>
      <p:ext uri="{BB962C8B-B14F-4D97-AF65-F5344CB8AC3E}">
        <p14:creationId xmlns:p14="http://schemas.microsoft.com/office/powerpoint/2010/main" val="202051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Multi-Physics Simulation </a:t>
            </a:r>
            <a:br>
              <a:rPr lang="en-US" dirty="0"/>
            </a:br>
            <a:r>
              <a:rPr lang="en-US" sz="2800" dirty="0"/>
              <a:t>– Phase Field + Convection</a:t>
            </a:r>
          </a:p>
        </p:txBody>
      </p:sp>
      <p:sp>
        <p:nvSpPr>
          <p:cNvPr id="3" name="Content Placeholder 2"/>
          <p:cNvSpPr>
            <a:spLocks noGrp="1"/>
          </p:cNvSpPr>
          <p:nvPr>
            <p:ph idx="1"/>
          </p:nvPr>
        </p:nvSpPr>
        <p:spPr/>
        <p:txBody>
          <a:bodyPr/>
          <a:lstStyle/>
          <a:p>
            <a:r>
              <a:rPr lang="en-US" dirty="0" err="1"/>
              <a:t>Navier</a:t>
            </a:r>
            <a:r>
              <a:rPr lang="en-US" dirty="0"/>
              <a:t>-Stokes equation to predict fluid flow velocity (</a:t>
            </a:r>
            <a:r>
              <a:rPr lang="en-US" dirty="0" err="1"/>
              <a:t>Beckermann</a:t>
            </a:r>
            <a:r>
              <a:rPr lang="en-US" dirty="0"/>
              <a:t> et al. 1999)</a:t>
            </a:r>
          </a:p>
          <a:p>
            <a:r>
              <a:rPr lang="en-US" dirty="0"/>
              <a:t>Advection-Diffusion </a:t>
            </a:r>
          </a:p>
        </p:txBody>
      </p:sp>
      <p:sp>
        <p:nvSpPr>
          <p:cNvPr id="4" name="Date Placeholder 3"/>
          <p:cNvSpPr>
            <a:spLocks noGrp="1"/>
          </p:cNvSpPr>
          <p:nvPr>
            <p:ph type="dt" sz="half" idx="10"/>
          </p:nvPr>
        </p:nvSpPr>
        <p:spPr/>
        <p:txBody>
          <a:bodyPr/>
          <a:lstStyle/>
          <a:p>
            <a:fld id="{1A4C21A2-7FB9-49CD-AA45-9AA3AB90DF04}"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5</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pic>
        <p:nvPicPr>
          <p:cNvPr id="7" name="Picture 6"/>
          <p:cNvPicPr>
            <a:picLocks noChangeAspect="1"/>
          </p:cNvPicPr>
          <p:nvPr/>
        </p:nvPicPr>
        <p:blipFill>
          <a:blip r:embed="rId2"/>
          <a:stretch>
            <a:fillRect/>
          </a:stretch>
        </p:blipFill>
        <p:spPr>
          <a:xfrm>
            <a:off x="2667000" y="2971800"/>
            <a:ext cx="4313135" cy="2839800"/>
          </a:xfrm>
          <a:prstGeom prst="rect">
            <a:avLst/>
          </a:prstGeom>
        </p:spPr>
      </p:pic>
      <p:sp>
        <p:nvSpPr>
          <p:cNvPr id="10" name="Rectangle 9"/>
          <p:cNvSpPr/>
          <p:nvPr/>
        </p:nvSpPr>
        <p:spPr>
          <a:xfrm>
            <a:off x="3474935" y="5995508"/>
            <a:ext cx="257795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Beckermann</a:t>
            </a:r>
            <a:r>
              <a:rPr lang="en-US" dirty="0">
                <a:latin typeface="Times New Roman" panose="02020603050405020304" pitchFamily="18" charset="0"/>
                <a:cs typeface="Times New Roman" panose="02020603050405020304" pitchFamily="18" charset="0"/>
              </a:rPr>
              <a:t> et al. 1999</a:t>
            </a:r>
            <a:r>
              <a:rPr lang="en-US" dirty="0"/>
              <a:t>)</a:t>
            </a:r>
          </a:p>
        </p:txBody>
      </p:sp>
    </p:spTree>
    <p:extLst>
      <p:ext uri="{BB962C8B-B14F-4D97-AF65-F5344CB8AC3E}">
        <p14:creationId xmlns:p14="http://schemas.microsoft.com/office/powerpoint/2010/main" val="1110633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Multi-Physics Simulation </a:t>
            </a:r>
            <a:br>
              <a:rPr lang="en-US" dirty="0"/>
            </a:br>
            <a:r>
              <a:rPr lang="en-US" sz="2800" dirty="0"/>
              <a:t>– Phase Field + Non-isothermal</a:t>
            </a:r>
          </a:p>
        </p:txBody>
      </p:sp>
      <p:sp>
        <p:nvSpPr>
          <p:cNvPr id="3" name="Content Placeholder 2"/>
          <p:cNvSpPr>
            <a:spLocks noGrp="1"/>
          </p:cNvSpPr>
          <p:nvPr>
            <p:ph idx="1"/>
          </p:nvPr>
        </p:nvSpPr>
        <p:spPr/>
        <p:txBody>
          <a:bodyPr>
            <a:normAutofit/>
          </a:bodyPr>
          <a:lstStyle/>
          <a:p>
            <a:r>
              <a:rPr lang="en-US" sz="2800" dirty="0"/>
              <a:t>Heat transfer with high cooling rates (</a:t>
            </a:r>
            <a:r>
              <a:rPr lang="en-US" sz="2800" dirty="0" err="1"/>
              <a:t>Loginova</a:t>
            </a:r>
            <a:r>
              <a:rPr lang="en-US" sz="2800" dirty="0"/>
              <a:t> et al. 2001; </a:t>
            </a:r>
            <a:r>
              <a:rPr lang="en-US" sz="2800" dirty="0" err="1"/>
              <a:t>Grujicic</a:t>
            </a:r>
            <a:r>
              <a:rPr lang="en-US" sz="2800" dirty="0"/>
              <a:t> et al. 2002; </a:t>
            </a:r>
            <a:r>
              <a:rPr lang="en-US" sz="2800" dirty="0" err="1"/>
              <a:t>Echebarria</a:t>
            </a:r>
            <a:r>
              <a:rPr lang="en-US" sz="2800" dirty="0"/>
              <a:t> et al. 2004)</a:t>
            </a:r>
          </a:p>
        </p:txBody>
      </p:sp>
      <p:sp>
        <p:nvSpPr>
          <p:cNvPr id="4" name="Date Placeholder 3"/>
          <p:cNvSpPr>
            <a:spLocks noGrp="1"/>
          </p:cNvSpPr>
          <p:nvPr>
            <p:ph type="dt" sz="half" idx="10"/>
          </p:nvPr>
        </p:nvSpPr>
        <p:spPr/>
        <p:txBody>
          <a:bodyPr/>
          <a:lstStyle/>
          <a:p>
            <a:fld id="{90109E14-37C8-406B-BC9A-F46BFAF0C4ED}"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6</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sp>
        <p:nvSpPr>
          <p:cNvPr id="9" name="Rectangle 8"/>
          <p:cNvSpPr/>
          <p:nvPr/>
        </p:nvSpPr>
        <p:spPr>
          <a:xfrm>
            <a:off x="5569498" y="5711931"/>
            <a:ext cx="163378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Non-isothermal</a:t>
            </a:r>
            <a:endParaRPr lang="en-US" dirty="0"/>
          </a:p>
        </p:txBody>
      </p:sp>
      <p:sp>
        <p:nvSpPr>
          <p:cNvPr id="10" name="Rectangle 9"/>
          <p:cNvSpPr/>
          <p:nvPr/>
        </p:nvSpPr>
        <p:spPr>
          <a:xfrm>
            <a:off x="1981200" y="5711931"/>
            <a:ext cx="117211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Isothermal</a:t>
            </a:r>
            <a:endParaRPr lang="en-US" dirty="0"/>
          </a:p>
        </p:txBody>
      </p:sp>
      <p:pic>
        <p:nvPicPr>
          <p:cNvPr id="11" name="Picture 10"/>
          <p:cNvPicPr>
            <a:picLocks noChangeAspect="1"/>
          </p:cNvPicPr>
          <p:nvPr/>
        </p:nvPicPr>
        <p:blipFill>
          <a:blip r:embed="rId2"/>
          <a:stretch>
            <a:fillRect/>
          </a:stretch>
        </p:blipFill>
        <p:spPr>
          <a:xfrm>
            <a:off x="1074098" y="2667000"/>
            <a:ext cx="3102759" cy="3113852"/>
          </a:xfrm>
          <a:prstGeom prst="rect">
            <a:avLst/>
          </a:prstGeom>
        </p:spPr>
      </p:pic>
      <p:pic>
        <p:nvPicPr>
          <p:cNvPr id="12" name="Picture 11"/>
          <p:cNvPicPr>
            <a:picLocks noChangeAspect="1"/>
          </p:cNvPicPr>
          <p:nvPr/>
        </p:nvPicPr>
        <p:blipFill>
          <a:blip r:embed="rId3"/>
          <a:stretch>
            <a:fillRect/>
          </a:stretch>
        </p:blipFill>
        <p:spPr>
          <a:xfrm>
            <a:off x="4904233" y="2667000"/>
            <a:ext cx="3102760" cy="3121647"/>
          </a:xfrm>
          <a:prstGeom prst="rect">
            <a:avLst/>
          </a:prstGeom>
        </p:spPr>
      </p:pic>
      <p:sp>
        <p:nvSpPr>
          <p:cNvPr id="13" name="Rectangle 12"/>
          <p:cNvSpPr/>
          <p:nvPr/>
        </p:nvSpPr>
        <p:spPr>
          <a:xfrm>
            <a:off x="3418479" y="5955268"/>
            <a:ext cx="230704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Loginova</a:t>
            </a:r>
            <a:r>
              <a:rPr lang="en-US" dirty="0">
                <a:latin typeface="Times New Roman" panose="02020603050405020304" pitchFamily="18" charset="0"/>
                <a:cs typeface="Times New Roman" panose="02020603050405020304" pitchFamily="18" charset="0"/>
              </a:rPr>
              <a:t> et al., 2001)</a:t>
            </a:r>
          </a:p>
        </p:txBody>
      </p:sp>
    </p:spTree>
    <p:extLst>
      <p:ext uri="{BB962C8B-B14F-4D97-AF65-F5344CB8AC3E}">
        <p14:creationId xmlns:p14="http://schemas.microsoft.com/office/powerpoint/2010/main" val="4096928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Multi-Physics Simulation </a:t>
            </a:r>
            <a:br>
              <a:rPr lang="en-US" dirty="0"/>
            </a:br>
            <a:r>
              <a:rPr lang="en-US" sz="2700" dirty="0"/>
              <a:t>– Phase Field + Convection + Non-isothermal</a:t>
            </a:r>
          </a:p>
        </p:txBody>
      </p:sp>
      <p:sp>
        <p:nvSpPr>
          <p:cNvPr id="3" name="Content Placeholder 2"/>
          <p:cNvSpPr>
            <a:spLocks noGrp="1"/>
          </p:cNvSpPr>
          <p:nvPr>
            <p:ph idx="1"/>
          </p:nvPr>
        </p:nvSpPr>
        <p:spPr/>
        <p:txBody>
          <a:bodyPr/>
          <a:lstStyle/>
          <a:p>
            <a:r>
              <a:rPr lang="en-US" dirty="0" err="1"/>
              <a:t>Navier</a:t>
            </a:r>
            <a:r>
              <a:rPr lang="en-US" dirty="0"/>
              <a:t>-Stokes equation is applied to predict fluid flow velocity, thermal conduction (</a:t>
            </a:r>
            <a:r>
              <a:rPr lang="en-US" dirty="0" err="1"/>
              <a:t>Lan</a:t>
            </a:r>
            <a:r>
              <a:rPr lang="en-US" dirty="0"/>
              <a:t> &amp; Shih, 2004; Du &amp; Zhang, 2014; Holfelder et al. 2016)</a:t>
            </a:r>
          </a:p>
          <a:p>
            <a:r>
              <a:rPr lang="en-US" dirty="0"/>
              <a:t>Advection-diffusion </a:t>
            </a:r>
          </a:p>
        </p:txBody>
      </p:sp>
      <p:sp>
        <p:nvSpPr>
          <p:cNvPr id="4" name="Date Placeholder 3"/>
          <p:cNvSpPr>
            <a:spLocks noGrp="1"/>
          </p:cNvSpPr>
          <p:nvPr>
            <p:ph type="dt" sz="half" idx="10"/>
          </p:nvPr>
        </p:nvSpPr>
        <p:spPr/>
        <p:txBody>
          <a:bodyPr/>
          <a:lstStyle/>
          <a:p>
            <a:fld id="{55777B1E-C1A0-4F1E-9AA0-4FF4605CFEF2}"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7</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pic>
        <p:nvPicPr>
          <p:cNvPr id="8" name="Picture 7"/>
          <p:cNvPicPr>
            <a:picLocks noChangeAspect="1"/>
          </p:cNvPicPr>
          <p:nvPr/>
        </p:nvPicPr>
        <p:blipFill rotWithShape="1">
          <a:blip r:embed="rId2"/>
          <a:srcRect b="51077"/>
          <a:stretch/>
        </p:blipFill>
        <p:spPr>
          <a:xfrm>
            <a:off x="3048000" y="3581400"/>
            <a:ext cx="3352800" cy="2315553"/>
          </a:xfrm>
          <a:prstGeom prst="rect">
            <a:avLst/>
          </a:prstGeom>
        </p:spPr>
      </p:pic>
      <p:sp>
        <p:nvSpPr>
          <p:cNvPr id="9" name="Rectangle 8"/>
          <p:cNvSpPr/>
          <p:nvPr/>
        </p:nvSpPr>
        <p:spPr>
          <a:xfrm>
            <a:off x="3810000" y="6019800"/>
            <a:ext cx="198644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Lan</a:t>
            </a:r>
            <a:r>
              <a:rPr lang="en-US" dirty="0">
                <a:latin typeface="Times New Roman" panose="02020603050405020304" pitchFamily="18" charset="0"/>
                <a:cs typeface="Times New Roman" panose="02020603050405020304" pitchFamily="18" charset="0"/>
              </a:rPr>
              <a:t> &amp; Shih, 2004</a:t>
            </a:r>
            <a:r>
              <a:rPr lang="en-US" dirty="0"/>
              <a:t>)</a:t>
            </a:r>
          </a:p>
        </p:txBody>
      </p:sp>
    </p:spTree>
    <p:extLst>
      <p:ext uri="{BB962C8B-B14F-4D97-AF65-F5344CB8AC3E}">
        <p14:creationId xmlns:p14="http://schemas.microsoft.com/office/powerpoint/2010/main" val="233562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Multi-Physics Simulation </a:t>
            </a:r>
            <a:br>
              <a:rPr lang="en-US" dirty="0"/>
            </a:br>
            <a:r>
              <a:rPr lang="en-US" sz="3100" dirty="0"/>
              <a:t>– Phase field + lattice Boltzmann method</a:t>
            </a:r>
            <a:endParaRPr lang="en-US" dirty="0"/>
          </a:p>
        </p:txBody>
      </p:sp>
      <p:sp>
        <p:nvSpPr>
          <p:cNvPr id="3" name="Content Placeholder 2"/>
          <p:cNvSpPr>
            <a:spLocks noGrp="1"/>
          </p:cNvSpPr>
          <p:nvPr>
            <p:ph idx="1"/>
          </p:nvPr>
        </p:nvSpPr>
        <p:spPr/>
        <p:txBody>
          <a:bodyPr/>
          <a:lstStyle/>
          <a:p>
            <a:r>
              <a:rPr lang="en-US" dirty="0"/>
              <a:t>Lattice Boltzmann method simulates fluid flow (Medvedev &amp; </a:t>
            </a:r>
            <a:r>
              <a:rPr lang="en-US" dirty="0" err="1"/>
              <a:t>Kassner</a:t>
            </a:r>
            <a:r>
              <a:rPr lang="en-US" dirty="0"/>
              <a:t> 2005; Miller et al. 2006; ; Rojas et al. 2015; B</a:t>
            </a:r>
            <a:r>
              <a:rPr lang="az-Cyrl-AZ" dirty="0"/>
              <a:t>ӧ</a:t>
            </a:r>
            <a:r>
              <a:rPr lang="en-US" dirty="0" err="1"/>
              <a:t>ttger</a:t>
            </a:r>
            <a:r>
              <a:rPr lang="en-US" dirty="0"/>
              <a:t> et al. 2016; </a:t>
            </a:r>
            <a:r>
              <a:rPr lang="en-US" dirty="0" err="1"/>
              <a:t>Cartalade</a:t>
            </a:r>
            <a:r>
              <a:rPr lang="en-US" dirty="0"/>
              <a:t> et al. 2016)</a:t>
            </a:r>
          </a:p>
        </p:txBody>
      </p:sp>
      <p:sp>
        <p:nvSpPr>
          <p:cNvPr id="4" name="Date Placeholder 3"/>
          <p:cNvSpPr>
            <a:spLocks noGrp="1"/>
          </p:cNvSpPr>
          <p:nvPr>
            <p:ph type="dt" sz="half" idx="10"/>
          </p:nvPr>
        </p:nvSpPr>
        <p:spPr/>
        <p:txBody>
          <a:bodyPr/>
          <a:lstStyle/>
          <a:p>
            <a:fld id="{DF32D752-6930-4FB2-93F6-8655178D0318}" type="datetime1">
              <a:rPr lang="en-US" altLang="zh-CN" smtClean="0"/>
              <a:t>7/30/2019</a:t>
            </a:fld>
            <a:endParaRPr lang="en-US"/>
          </a:p>
        </p:txBody>
      </p:sp>
      <p:sp>
        <p:nvSpPr>
          <p:cNvPr id="5" name="Slide Number Placeholder 4"/>
          <p:cNvSpPr>
            <a:spLocks noGrp="1"/>
          </p:cNvSpPr>
          <p:nvPr>
            <p:ph type="sldNum" sz="quarter" idx="12"/>
          </p:nvPr>
        </p:nvSpPr>
        <p:spPr/>
        <p:txBody>
          <a:bodyPr/>
          <a:lstStyle/>
          <a:p>
            <a:fld id="{961E0BEA-49E7-47CF-92FE-7B73F114AFD7}" type="slidenum">
              <a:rPr lang="en-US" smtClean="0"/>
              <a:t>8</a:t>
            </a:fld>
            <a:endParaRPr lang="en-US"/>
          </a:p>
        </p:txBody>
      </p:sp>
      <p:sp>
        <p:nvSpPr>
          <p:cNvPr id="6" name="Footer Placeholder 5"/>
          <p:cNvSpPr>
            <a:spLocks noGrp="1"/>
          </p:cNvSpPr>
          <p:nvPr>
            <p:ph type="ftr" sz="quarter" idx="3"/>
          </p:nvPr>
        </p:nvSpPr>
        <p:spPr/>
        <p:txBody>
          <a:bodyPr/>
          <a:lstStyle/>
          <a:p>
            <a:r>
              <a:rPr lang="en-US"/>
              <a:t>Multi-Scale Systems Engineering Research Group       http://msse.gatech.edu</a:t>
            </a:r>
            <a:endParaRPr lang="en-US" dirty="0"/>
          </a:p>
        </p:txBody>
      </p:sp>
      <p:pic>
        <p:nvPicPr>
          <p:cNvPr id="7" name="Picture 6"/>
          <p:cNvPicPr>
            <a:picLocks noChangeAspect="1"/>
          </p:cNvPicPr>
          <p:nvPr/>
        </p:nvPicPr>
        <p:blipFill rotWithShape="1">
          <a:blip r:embed="rId2"/>
          <a:srcRect t="76907"/>
          <a:stretch/>
        </p:blipFill>
        <p:spPr>
          <a:xfrm>
            <a:off x="165243" y="4238079"/>
            <a:ext cx="3263757" cy="1619549"/>
          </a:xfrm>
          <a:prstGeom prst="rect">
            <a:avLst/>
          </a:prstGeom>
        </p:spPr>
      </p:pic>
      <p:sp>
        <p:nvSpPr>
          <p:cNvPr id="8" name="Rectangle 7"/>
          <p:cNvSpPr/>
          <p:nvPr/>
        </p:nvSpPr>
        <p:spPr>
          <a:xfrm>
            <a:off x="361471" y="5879068"/>
            <a:ext cx="287129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(Medvedev &amp; </a:t>
            </a:r>
            <a:r>
              <a:rPr lang="en-US" dirty="0" err="1">
                <a:latin typeface="Times New Roman" panose="02020603050405020304" pitchFamily="18" charset="0"/>
                <a:cs typeface="Times New Roman" panose="02020603050405020304" pitchFamily="18" charset="0"/>
              </a:rPr>
              <a:t>Kassner</a:t>
            </a:r>
            <a:r>
              <a:rPr lang="en-US" dirty="0">
                <a:latin typeface="Times New Roman" panose="02020603050405020304" pitchFamily="18" charset="0"/>
                <a:cs typeface="Times New Roman" panose="02020603050405020304" pitchFamily="18" charset="0"/>
              </a:rPr>
              <a:t> 2005)</a:t>
            </a:r>
          </a:p>
        </p:txBody>
      </p:sp>
      <p:pic>
        <p:nvPicPr>
          <p:cNvPr id="9" name="Picture 8"/>
          <p:cNvPicPr>
            <a:picLocks noChangeAspect="1"/>
          </p:cNvPicPr>
          <p:nvPr/>
        </p:nvPicPr>
        <p:blipFill rotWithShape="1">
          <a:blip r:embed="rId3"/>
          <a:srcRect t="54989"/>
          <a:stretch/>
        </p:blipFill>
        <p:spPr>
          <a:xfrm>
            <a:off x="4343400" y="3733800"/>
            <a:ext cx="4561598" cy="2123828"/>
          </a:xfrm>
          <a:prstGeom prst="rect">
            <a:avLst/>
          </a:prstGeom>
        </p:spPr>
      </p:pic>
      <p:sp>
        <p:nvSpPr>
          <p:cNvPr id="10" name="Rectangle 9"/>
          <p:cNvSpPr/>
          <p:nvPr/>
        </p:nvSpPr>
        <p:spPr>
          <a:xfrm>
            <a:off x="5181600" y="5879068"/>
            <a:ext cx="189026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(Rojas et al. 2015)</a:t>
            </a:r>
          </a:p>
        </p:txBody>
      </p:sp>
    </p:spTree>
    <p:extLst>
      <p:ext uri="{BB962C8B-B14F-4D97-AF65-F5344CB8AC3E}">
        <p14:creationId xmlns:p14="http://schemas.microsoft.com/office/powerpoint/2010/main" val="348759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Multi-Physics Simulation </a:t>
            </a:r>
            <a:br>
              <a:rPr lang="en-US" dirty="0"/>
            </a:br>
            <a:r>
              <a:rPr lang="en-US" sz="2800" dirty="0"/>
              <a:t>– thermal lattice Boltzmann method</a:t>
            </a:r>
            <a:endParaRPr lang="en-US" dirty="0"/>
          </a:p>
        </p:txBody>
      </p:sp>
      <p:sp>
        <p:nvSpPr>
          <p:cNvPr id="3" name="Content Placeholder 2"/>
          <p:cNvSpPr>
            <a:spLocks noGrp="1"/>
          </p:cNvSpPr>
          <p:nvPr>
            <p:ph idx="1"/>
          </p:nvPr>
        </p:nvSpPr>
        <p:spPr/>
        <p:txBody>
          <a:bodyPr>
            <a:normAutofit lnSpcReduction="10000"/>
          </a:bodyPr>
          <a:lstStyle/>
          <a:p>
            <a:r>
              <a:rPr lang="en-US" sz="2400" dirty="0"/>
              <a:t>3D thermal lattice Boltzmann method to simulate the evolution of temperature and velocity field in electron beam melting processes </a:t>
            </a:r>
            <a:r>
              <a:rPr lang="en-US" altLang="zh-CN" sz="2400" dirty="0"/>
              <a:t>(</a:t>
            </a:r>
            <a:r>
              <a:rPr lang="en-US" altLang="zh-CN" sz="2400" dirty="0" err="1"/>
              <a:t>Ammer</a:t>
            </a:r>
            <a:r>
              <a:rPr lang="en-US" altLang="zh-CN" sz="2400" dirty="0"/>
              <a:t> et al., 2014)</a:t>
            </a:r>
            <a:endParaRPr lang="en-US" sz="2400" dirty="0"/>
          </a:p>
          <a:p>
            <a:endParaRPr lang="en-US" sz="2800" dirty="0"/>
          </a:p>
          <a:p>
            <a:endParaRPr lang="en-US" sz="2800" dirty="0"/>
          </a:p>
          <a:p>
            <a:endParaRPr lang="en-US" sz="2800" dirty="0"/>
          </a:p>
          <a:p>
            <a:endParaRPr lang="en-US" sz="2800" dirty="0"/>
          </a:p>
          <a:p>
            <a:endParaRPr lang="en-US" sz="2800" dirty="0"/>
          </a:p>
          <a:p>
            <a:endParaRPr lang="en-US" sz="2800" dirty="0"/>
          </a:p>
          <a:p>
            <a:pPr marL="0" indent="0">
              <a:buNone/>
            </a:pPr>
            <a:endParaRPr lang="en-US" sz="2800" dirty="0"/>
          </a:p>
          <a:p>
            <a:pPr lvl="1"/>
            <a:r>
              <a:rPr lang="en-US" sz="2400" dirty="0"/>
              <a:t>The evolution of dendrite structure is not simulated</a:t>
            </a:r>
          </a:p>
        </p:txBody>
      </p:sp>
      <p:sp>
        <p:nvSpPr>
          <p:cNvPr id="4" name="日期占位符 3"/>
          <p:cNvSpPr>
            <a:spLocks noGrp="1"/>
          </p:cNvSpPr>
          <p:nvPr>
            <p:ph type="dt" sz="half" idx="10"/>
          </p:nvPr>
        </p:nvSpPr>
        <p:spPr/>
        <p:txBody>
          <a:bodyPr/>
          <a:lstStyle/>
          <a:p>
            <a:fld id="{39E4DA7E-96DA-4F28-A80F-0126B25EF263}" type="datetime1">
              <a:rPr lang="en-US" altLang="zh-CN" smtClean="0"/>
              <a:t>7/30/2019</a:t>
            </a:fld>
            <a:endParaRPr lang="en-US"/>
          </a:p>
        </p:txBody>
      </p:sp>
      <p:sp>
        <p:nvSpPr>
          <p:cNvPr id="5" name="页脚占位符 4"/>
          <p:cNvSpPr>
            <a:spLocks noGrp="1"/>
          </p:cNvSpPr>
          <p:nvPr>
            <p:ph type="ftr" sz="quarter" idx="3"/>
          </p:nvPr>
        </p:nvSpPr>
        <p:spPr>
          <a:xfrm>
            <a:off x="1447800" y="6356350"/>
            <a:ext cx="6553200" cy="365125"/>
          </a:xfrm>
        </p:spPr>
        <p:txBody>
          <a:bodyPr/>
          <a:lstStyle/>
          <a:p>
            <a:r>
              <a:rPr lang="en-US" altLang="zh-CN" dirty="0"/>
              <a:t>Multi-Scale Systems Engineering Research Group       </a:t>
            </a:r>
            <a:r>
              <a:rPr lang="en-US" dirty="0"/>
              <a:t>http://msse.gatech.edu</a:t>
            </a:r>
            <a:endParaRPr lang="en-US" altLang="zh-CN" dirty="0"/>
          </a:p>
        </p:txBody>
      </p:sp>
      <p:sp>
        <p:nvSpPr>
          <p:cNvPr id="6" name="灯片编号占位符 5"/>
          <p:cNvSpPr>
            <a:spLocks noGrp="1"/>
          </p:cNvSpPr>
          <p:nvPr>
            <p:ph type="sldNum" sz="quarter" idx="12"/>
          </p:nvPr>
        </p:nvSpPr>
        <p:spPr/>
        <p:txBody>
          <a:bodyPr/>
          <a:lstStyle/>
          <a:p>
            <a:fld id="{961E0BEA-49E7-47CF-92FE-7B73F114AFD7}" type="slidenum">
              <a:rPr lang="en-US" smtClean="0"/>
              <a:t>9</a:t>
            </a:fld>
            <a:endParaRPr lang="en-US"/>
          </a:p>
        </p:txBody>
      </p:sp>
      <p:pic>
        <p:nvPicPr>
          <p:cNvPr id="7" name="图片 6"/>
          <p:cNvPicPr>
            <a:picLocks noChangeAspect="1"/>
          </p:cNvPicPr>
          <p:nvPr/>
        </p:nvPicPr>
        <p:blipFill>
          <a:blip r:embed="rId3"/>
          <a:stretch>
            <a:fillRect/>
          </a:stretch>
        </p:blipFill>
        <p:spPr>
          <a:xfrm>
            <a:off x="1905000" y="2382861"/>
            <a:ext cx="5044557" cy="2951139"/>
          </a:xfrm>
          <a:prstGeom prst="rect">
            <a:avLst/>
          </a:prstGeom>
        </p:spPr>
      </p:pic>
      <p:sp>
        <p:nvSpPr>
          <p:cNvPr id="8" name="Rectangle 7"/>
          <p:cNvSpPr/>
          <p:nvPr/>
        </p:nvSpPr>
        <p:spPr>
          <a:xfrm>
            <a:off x="3367340" y="5149334"/>
            <a:ext cx="211987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Ammer</a:t>
            </a:r>
            <a:r>
              <a:rPr lang="en-US" altLang="zh-CN" dirty="0">
                <a:latin typeface="Times New Roman" panose="02020603050405020304" pitchFamily="18" charset="0"/>
                <a:cs typeface="Times New Roman" panose="02020603050405020304" pitchFamily="18" charset="0"/>
              </a:rPr>
              <a:t> et al., 2014)</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9643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1|6|7.8|9.3|6.6|5.6|2.3"/>
</p:tagLst>
</file>

<file path=ppt/tags/tag2.xml><?xml version="1.0" encoding="utf-8"?>
<p:tagLst xmlns:a="http://schemas.openxmlformats.org/drawingml/2006/main" xmlns:r="http://schemas.openxmlformats.org/officeDocument/2006/relationships" xmlns:p="http://schemas.openxmlformats.org/presentationml/2006/main">
  <p:tag name="TIMING" val="|7|4.1|7.7"/>
</p:tagLst>
</file>

<file path=ppt/tags/tag3.xml><?xml version="1.0" encoding="utf-8"?>
<p:tagLst xmlns:a="http://schemas.openxmlformats.org/drawingml/2006/main" xmlns:r="http://schemas.openxmlformats.org/officeDocument/2006/relationships" xmlns:p="http://schemas.openxmlformats.org/presentationml/2006/main">
  <p:tag name="TIMING" val="|20|1.8|0.7|2.5|3.6|1.9|0.8|4"/>
</p:tagLst>
</file>

<file path=ppt/tags/tag4.xml><?xml version="1.0" encoding="utf-8"?>
<p:tagLst xmlns:a="http://schemas.openxmlformats.org/drawingml/2006/main" xmlns:r="http://schemas.openxmlformats.org/officeDocument/2006/relationships" xmlns:p="http://schemas.openxmlformats.org/presentationml/2006/main">
  <p:tag name="TIMING" val="|3.2|9.7|5.8"/>
</p:tagLst>
</file>

<file path=ppt/tags/tag5.xml><?xml version="1.0" encoding="utf-8"?>
<p:tagLst xmlns:a="http://schemas.openxmlformats.org/drawingml/2006/main" xmlns:r="http://schemas.openxmlformats.org/officeDocument/2006/relationships" xmlns:p="http://schemas.openxmlformats.org/presentationml/2006/main">
  <p:tag name="TIMING" val="|19.4|7.3|7.2|1.9"/>
</p:tagLst>
</file>

<file path=ppt/tags/tag6.xml><?xml version="1.0" encoding="utf-8"?>
<p:tagLst xmlns:a="http://schemas.openxmlformats.org/drawingml/2006/main" xmlns:r="http://schemas.openxmlformats.org/officeDocument/2006/relationships" xmlns:p="http://schemas.openxmlformats.org/presentationml/2006/main">
  <p:tag name="TIMING" val="|37|0.8|1.7|1.7|2.1"/>
</p:tagLst>
</file>

<file path=ppt/tags/tag7.xml><?xml version="1.0" encoding="utf-8"?>
<p:tagLst xmlns:a="http://schemas.openxmlformats.org/drawingml/2006/main" xmlns:r="http://schemas.openxmlformats.org/officeDocument/2006/relationships" xmlns:p="http://schemas.openxmlformats.org/presentationml/2006/main">
  <p:tag name="TIMING" val="|27|1.9|1.8|6.5"/>
</p:tagLst>
</file>

<file path=ppt/tags/tag8.xml><?xml version="1.0" encoding="utf-8"?>
<p:tagLst xmlns:a="http://schemas.openxmlformats.org/drawingml/2006/main" xmlns:r="http://schemas.openxmlformats.org/officeDocument/2006/relationships" xmlns:p="http://schemas.openxmlformats.org/presentationml/2006/main">
  <p:tag name="TIMING" val="|27|1.9|1.8|6.5"/>
</p:tagLst>
</file>

<file path=ppt/tags/tag9.xml><?xml version="1.0" encoding="utf-8"?>
<p:tagLst xmlns:a="http://schemas.openxmlformats.org/drawingml/2006/main" xmlns:r="http://schemas.openxmlformats.org/officeDocument/2006/relationships" xmlns:p="http://schemas.openxmlformats.org/presentationml/2006/main">
  <p:tag name="TIMING" val="|2.2|13.6|2.2|2.1|1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Kilter</Template>
  <TotalTime>3349</TotalTime>
  <Words>1873</Words>
  <Application>Microsoft Office PowerPoint</Application>
  <PresentationFormat>On-screen Show (4:3)</PresentationFormat>
  <Paragraphs>345</Paragraphs>
  <Slides>30</Slides>
  <Notes>24</Notes>
  <HiddenSlides>0</HiddenSlides>
  <MMClips>4</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9" baseType="lpstr">
      <vt:lpstr>等线</vt:lpstr>
      <vt:lpstr>Arial</vt:lpstr>
      <vt:lpstr>Calibri</vt:lpstr>
      <vt:lpstr>Georgia</vt:lpstr>
      <vt:lpstr>Times New Roman</vt:lpstr>
      <vt:lpstr>Wingdings</vt:lpstr>
      <vt:lpstr>Office Theme</vt:lpstr>
      <vt:lpstr>Equation</vt:lpstr>
      <vt:lpstr>MathType 6.0 Equation</vt:lpstr>
      <vt:lpstr>Mesoscale Multi-Physics Simulation of Solidification in Selective Laser Melting Process Using A Phase Field and Thermal Lattice Boltzmann Model</vt:lpstr>
      <vt:lpstr>Outline</vt:lpstr>
      <vt:lpstr>Background</vt:lpstr>
      <vt:lpstr>Single-Physics Simulation  – Phase Field Method</vt:lpstr>
      <vt:lpstr>Multi-Physics Simulation  – Phase Field + Convection</vt:lpstr>
      <vt:lpstr>Multi-Physics Simulation  – Phase Field + Non-isothermal</vt:lpstr>
      <vt:lpstr>Multi-Physics Simulation  – Phase Field + Convection + Non-isothermal</vt:lpstr>
      <vt:lpstr>Multi-Physics Simulation  – Phase field + lattice Boltzmann method</vt:lpstr>
      <vt:lpstr>Multi-Physics Simulation  – thermal lattice Boltzmann method</vt:lpstr>
      <vt:lpstr>PowerPoint Presentation</vt:lpstr>
      <vt:lpstr>Proposed Multi-Physics Model</vt:lpstr>
      <vt:lpstr>Phase Field Method</vt:lpstr>
      <vt:lpstr>Our Implemented PFM</vt:lpstr>
      <vt:lpstr>Thermal Lattice Boltzmann Method</vt:lpstr>
      <vt:lpstr>Thermal Lattice Boltzmann Method</vt:lpstr>
      <vt:lpstr>Motion of Grain</vt:lpstr>
      <vt:lpstr>PF-TLBM Algorithm</vt:lpstr>
      <vt:lpstr>Simulation Results: Al-Cu</vt:lpstr>
      <vt:lpstr>Physical properties</vt:lpstr>
      <vt:lpstr>Simulation Results: Al-Cu</vt:lpstr>
      <vt:lpstr>Simulation Results: Al-Cu</vt:lpstr>
      <vt:lpstr>Effect of Flow</vt:lpstr>
      <vt:lpstr>Effect of Flow</vt:lpstr>
      <vt:lpstr>Effect of Cooling Rate</vt:lpstr>
      <vt:lpstr>3D Dendrite Growth</vt:lpstr>
      <vt:lpstr>Simulation Results: Ti-6Al-4V</vt:lpstr>
      <vt:lpstr>Simulation Results: Ti-6Al-4V</vt:lpstr>
      <vt:lpstr>Research Issues</vt:lpstr>
      <vt:lpstr>Summary</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Dehao Liu</dc:creator>
  <cp:lastModifiedBy>Liu, Dehao</cp:lastModifiedBy>
  <cp:revision>269</cp:revision>
  <dcterms:created xsi:type="dcterms:W3CDTF">2012-02-15T22:04:50Z</dcterms:created>
  <dcterms:modified xsi:type="dcterms:W3CDTF">2019-07-31T02:41:33Z</dcterms:modified>
</cp:coreProperties>
</file>